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37"/>
  </p:notesMasterIdLst>
  <p:handoutMasterIdLst>
    <p:handoutMasterId r:id="rId38"/>
  </p:handoutMasterIdLst>
  <p:sldIdLst>
    <p:sldId id="256" r:id="rId2"/>
    <p:sldId id="305" r:id="rId3"/>
    <p:sldId id="306" r:id="rId4"/>
    <p:sldId id="286" r:id="rId5"/>
    <p:sldId id="285" r:id="rId6"/>
    <p:sldId id="287" r:id="rId7"/>
    <p:sldId id="288" r:id="rId8"/>
    <p:sldId id="289" r:id="rId9"/>
    <p:sldId id="290" r:id="rId10"/>
    <p:sldId id="291" r:id="rId11"/>
    <p:sldId id="292" r:id="rId12"/>
    <p:sldId id="293" r:id="rId13"/>
    <p:sldId id="284" r:id="rId14"/>
    <p:sldId id="294" r:id="rId15"/>
    <p:sldId id="301" r:id="rId16"/>
    <p:sldId id="302" r:id="rId17"/>
    <p:sldId id="304" r:id="rId18"/>
    <p:sldId id="299" r:id="rId19"/>
    <p:sldId id="300" r:id="rId20"/>
    <p:sldId id="307" r:id="rId21"/>
    <p:sldId id="308" r:id="rId22"/>
    <p:sldId id="295" r:id="rId23"/>
    <p:sldId id="296" r:id="rId24"/>
    <p:sldId id="297" r:id="rId25"/>
    <p:sldId id="298" r:id="rId26"/>
    <p:sldId id="309" r:id="rId27"/>
    <p:sldId id="477" r:id="rId28"/>
    <p:sldId id="379" r:id="rId29"/>
    <p:sldId id="473" r:id="rId30"/>
    <p:sldId id="467" r:id="rId31"/>
    <p:sldId id="366" r:id="rId32"/>
    <p:sldId id="474" r:id="rId33"/>
    <p:sldId id="475" r:id="rId34"/>
    <p:sldId id="481" r:id="rId35"/>
    <p:sldId id="282"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4" autoAdjust="0"/>
    <p:restoredTop sz="94580" autoAdjust="0"/>
  </p:normalViewPr>
  <p:slideViewPr>
    <p:cSldViewPr snapToGrid="0">
      <p:cViewPr varScale="1">
        <p:scale>
          <a:sx n="108" d="100"/>
          <a:sy n="108" d="100"/>
        </p:scale>
        <p:origin x="1458" y="10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2019/4/18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2019/4/18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I’d like to explore some specific applications for domain adaptation. The domain shift is a widely existing problem in many real-world applications. </a:t>
            </a:r>
          </a:p>
          <a:p>
            <a:r>
              <a:rPr lang="en-US" altLang="zh-CN" dirty="0"/>
              <a:t>One important application of transfer learning is medical image analysis, for example, cancer classification based on CT images. The CT images of different patients are quite different in data distribution. The CT images captured by different machines are also quite different in data distribution. So there are many research opportunities for transfer learning in medical image analysis.</a:t>
            </a:r>
            <a:endParaRPr lang="zh-CN" altLang="en-US" dirty="0"/>
          </a:p>
        </p:txBody>
      </p:sp>
      <p:sp>
        <p:nvSpPr>
          <p:cNvPr id="4" name="Slide Number Placeholder 3"/>
          <p:cNvSpPr>
            <a:spLocks noGrp="1"/>
          </p:cNvSpPr>
          <p:nvPr>
            <p:ph type="sldNum" sz="quarter" idx="10"/>
          </p:nvPr>
        </p:nvSpPr>
        <p:spPr/>
        <p:txBody>
          <a:bodyPr/>
          <a:lstStyle/>
          <a:p>
            <a:fld id="{2184C86F-BDA1-457B-A356-6317977DC5C7}" type="slidenum">
              <a:rPr lang="zh-CN" altLang="en-US" smtClean="0"/>
              <a:t>28</a:t>
            </a:fld>
            <a:endParaRPr lang="zh-CN" altLang="en-US"/>
          </a:p>
        </p:txBody>
      </p:sp>
    </p:spTree>
    <p:extLst>
      <p:ext uri="{BB962C8B-B14F-4D97-AF65-F5344CB8AC3E}">
        <p14:creationId xmlns:p14="http://schemas.microsoft.com/office/powerpoint/2010/main" val="103788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I’d like to explore some specific applications for domain adaptation. The domain shift is a widely existing problem in many real-world applications. </a:t>
            </a:r>
          </a:p>
          <a:p>
            <a:r>
              <a:rPr lang="en-US" altLang="zh-CN" dirty="0"/>
              <a:t>One important application of transfer learning is medical image analysis, for example, cancer classification based on CT images. The CT images of different patients are quite different in data distribution. The CT images captured by different machines are also quite different in data distribution. So there are many research opportunities for transfer learning in medical image analysis.</a:t>
            </a:r>
            <a:endParaRPr lang="zh-CN" altLang="en-US" dirty="0"/>
          </a:p>
        </p:txBody>
      </p:sp>
      <p:sp>
        <p:nvSpPr>
          <p:cNvPr id="4" name="Slide Number Placeholder 3"/>
          <p:cNvSpPr>
            <a:spLocks noGrp="1"/>
          </p:cNvSpPr>
          <p:nvPr>
            <p:ph type="sldNum" sz="quarter" idx="10"/>
          </p:nvPr>
        </p:nvSpPr>
        <p:spPr/>
        <p:txBody>
          <a:bodyPr/>
          <a:lstStyle/>
          <a:p>
            <a:fld id="{2184C86F-BDA1-457B-A356-6317977DC5C7}" type="slidenum">
              <a:rPr lang="zh-CN" altLang="en-US" smtClean="0"/>
              <a:t>29</a:t>
            </a:fld>
            <a:endParaRPr lang="zh-CN" altLang="en-US"/>
          </a:p>
        </p:txBody>
      </p:sp>
    </p:spTree>
    <p:extLst>
      <p:ext uri="{BB962C8B-B14F-4D97-AF65-F5344CB8AC3E}">
        <p14:creationId xmlns:p14="http://schemas.microsoft.com/office/powerpoint/2010/main" val="14510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I’d like to explore some specific applications for domain adaptation. The domain shift is a widely existing problem in many real-world applications. </a:t>
            </a:r>
          </a:p>
          <a:p>
            <a:r>
              <a:rPr lang="en-US" altLang="zh-CN" dirty="0"/>
              <a:t>One important application of transfer learning is medical image analysis, for example, cancer classification based on CT images. The CT images of different patients are quite different in data distribution. The CT images captured by different machines are also quite different in data distribution. So there are many research opportunities for transfer learning in medical image analysis.</a:t>
            </a:r>
            <a:endParaRPr lang="zh-CN" altLang="en-US" dirty="0"/>
          </a:p>
        </p:txBody>
      </p:sp>
      <p:sp>
        <p:nvSpPr>
          <p:cNvPr id="4" name="Slide Number Placeholder 3"/>
          <p:cNvSpPr>
            <a:spLocks noGrp="1"/>
          </p:cNvSpPr>
          <p:nvPr>
            <p:ph type="sldNum" sz="quarter" idx="10"/>
          </p:nvPr>
        </p:nvSpPr>
        <p:spPr/>
        <p:txBody>
          <a:bodyPr/>
          <a:lstStyle/>
          <a:p>
            <a:fld id="{2184C86F-BDA1-457B-A356-6317977DC5C7}" type="slidenum">
              <a:rPr lang="zh-CN" altLang="en-US" smtClean="0"/>
              <a:t>30</a:t>
            </a:fld>
            <a:endParaRPr lang="zh-CN" altLang="en-US"/>
          </a:p>
        </p:txBody>
      </p:sp>
    </p:spTree>
    <p:extLst>
      <p:ext uri="{BB962C8B-B14F-4D97-AF65-F5344CB8AC3E}">
        <p14:creationId xmlns:p14="http://schemas.microsoft.com/office/powerpoint/2010/main" val="327897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Another important application of transfer learning is to transfer between different camera modalities. Currently, most images and videos are captured by RGB camera.  However, besides RGB camera, there are many other camera modalities, which are applicable in different scenarios, like NIR camera and lensless camera. NIR camera is used at night to capture what we human cannot see in the darknets. lensless camera is very thin and cheap, and can be used for Internet of thing. We need to transfer between different camera modalities to get the target information we want. We usually refer to deep learning system as an end-to-end system. But I think the real end-to-end system should be from the real world to the target information, instead of from RGB images to the target information.</a:t>
            </a:r>
            <a:endParaRPr lang="zh-CN" altLang="en-US" dirty="0"/>
          </a:p>
        </p:txBody>
      </p:sp>
      <p:sp>
        <p:nvSpPr>
          <p:cNvPr id="4" name="Slide Number Placeholder 3"/>
          <p:cNvSpPr>
            <a:spLocks noGrp="1"/>
          </p:cNvSpPr>
          <p:nvPr>
            <p:ph type="sldNum" sz="quarter" idx="10"/>
          </p:nvPr>
        </p:nvSpPr>
        <p:spPr/>
        <p:txBody>
          <a:bodyPr/>
          <a:lstStyle/>
          <a:p>
            <a:fld id="{2184C86F-BDA1-457B-A356-6317977DC5C7}" type="slidenum">
              <a:rPr lang="zh-CN" altLang="en-US" smtClean="0"/>
              <a:t>31</a:t>
            </a:fld>
            <a:endParaRPr lang="zh-CN" altLang="en-US"/>
          </a:p>
        </p:txBody>
      </p:sp>
    </p:spTree>
    <p:extLst>
      <p:ext uri="{BB962C8B-B14F-4D97-AF65-F5344CB8AC3E}">
        <p14:creationId xmlns:p14="http://schemas.microsoft.com/office/powerpoint/2010/main" val="2302808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head">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n-ea"/>
                <a:ea typeface="+mn-ea"/>
                <a:cs typeface="Times New Roman" panose="02020603050405020304" pitchFamily="18" charset="0"/>
              </a:defRPr>
            </a:lvl1pPr>
          </a:lstStyle>
          <a:p>
            <a:r>
              <a:rPr lang="zh-CN" altLang="en-US" dirty="0"/>
              <a:t>单击此处编辑母版标题样式</a:t>
            </a:r>
          </a:p>
        </p:txBody>
      </p:sp>
      <p:sp>
        <p:nvSpPr>
          <p:cNvPr id="6" name="副标题 2"/>
          <p:cNvSpPr>
            <a:spLocks noGrp="1"/>
          </p:cNvSpPr>
          <p:nvPr>
            <p:ph type="subTitle" idx="1" hasCustomPrompt="1"/>
          </p:nvPr>
        </p:nvSpPr>
        <p:spPr>
          <a:xfrm>
            <a:off x="628650" y="5114029"/>
            <a:ext cx="7886700" cy="604299"/>
          </a:xfrm>
          <a:prstGeom prst="rect">
            <a:avLst/>
          </a:prstGeom>
        </p:spPr>
        <p:txBody>
          <a:bodyPr anchor="ctr">
            <a:noAutofit/>
          </a:bodyPr>
          <a:lstStyle>
            <a:lvl1pPr algn="ctr">
              <a:defRPr lang="zh-CN" altLang="en-US" sz="2400" b="0">
                <a:solidFill>
                  <a:schemeClr val="bg1"/>
                </a:solidFill>
                <a:latin typeface="+mn-lt"/>
                <a:cs typeface="+mj-cs"/>
              </a:defRPr>
            </a:lvl1pPr>
          </a:lstStyle>
          <a:p>
            <a:pPr lvl="0" algn="ctr">
              <a:lnSpc>
                <a:spcPct val="90000"/>
              </a:lnSpc>
              <a:spcBef>
                <a:spcPct val="0"/>
              </a:spcBef>
              <a:buNone/>
            </a:pPr>
            <a:r>
              <a:rPr lang="zh-CN" altLang="en-US" dirty="0"/>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_with_head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tail">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a:prstGeom prst="rect">
            <a:avLst/>
          </a:prstGeom>
        </p:spPr>
        <p:txBody>
          <a:bodyPr>
            <a:noAutofit/>
          </a:bodyPr>
          <a:lstStyle>
            <a:lvl1pPr algn="ctr">
              <a:defRPr sz="6000" b="1">
                <a:solidFill>
                  <a:schemeClr val="bg1"/>
                </a:solidFill>
                <a:latin typeface="+mn-ea"/>
                <a:ea typeface="+mn-ea"/>
              </a:defRPr>
            </a:lvl1pPr>
          </a:lstStyle>
          <a:p>
            <a:r>
              <a:rPr lang="zh-CN" altLang="en-US" dirty="0"/>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6450707"/>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3.emf"/><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7"/>
          <a:stretch>
            <a:fillRect/>
          </a:stretch>
        </p:blipFill>
        <p:spPr>
          <a:xfrm>
            <a:off x="0" y="0"/>
            <a:ext cx="9144793" cy="664522"/>
          </a:xfrm>
          <a:prstGeom prst="rect">
            <a:avLst/>
          </a:prstGeom>
        </p:spPr>
      </p:pic>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10"/>
          <a:stretch>
            <a:fillRect/>
          </a:stretch>
        </p:blipFill>
        <p:spPr>
          <a:xfrm>
            <a:off x="0" y="1231682"/>
            <a:ext cx="9144000" cy="332713"/>
          </a:xfrm>
          <a:prstGeom prst="rect">
            <a:avLst/>
          </a:prstGeom>
        </p:spPr>
      </p:pic>
      <p:pic>
        <p:nvPicPr>
          <p:cNvPr id="9" name="图片 8"/>
          <p:cNvPicPr>
            <a:picLocks noChangeAspect="1"/>
          </p:cNvPicPr>
          <p:nvPr userDrawn="1"/>
        </p:nvPicPr>
        <p:blipFill>
          <a:blip r:embed="rId7"/>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10"/>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11" r:id="rId3"/>
    <p:sldLayoutId id="2147483818" r:id="rId4"/>
    <p:sldLayoutId id="2147483819" r:id="rId5"/>
  </p:sldLayoutIdLst>
  <p:transition spd="med">
    <p:push/>
  </p:transition>
  <p:txStyles>
    <p:titleStyle>
      <a:lvl1pPr algn="l" defTabSz="914400" rtl="0" eaLnBrk="1" latinLnBrk="0" hangingPunct="1">
        <a:lnSpc>
          <a:spcPct val="90000"/>
        </a:lnSpc>
        <a:spcBef>
          <a:spcPct val="0"/>
        </a:spcBef>
        <a:buNone/>
        <a:defRPr sz="28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120000"/>
        </a:lnSpc>
        <a:spcBef>
          <a:spcPts val="1000"/>
        </a:spcBef>
        <a:buClr>
          <a:schemeClr val="accent1"/>
        </a:buClr>
        <a:buSzPct val="100000"/>
        <a:buFont typeface="Calibri" panose="020F0502020204030204" pitchFamily="34" charset="0"/>
        <a:buNone/>
        <a:defRPr sz="2400" i="0" u="sng"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u="sng"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6.png"/><Relationship Id="rId5" Type="http://schemas.openxmlformats.org/officeDocument/2006/relationships/slideLayout" Target="../slideLayouts/slideLayout3.xml"/><Relationship Id="rId4" Type="http://schemas.openxmlformats.org/officeDocument/2006/relationships/tags" Target="../tags/tag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9.jpeg"/><Relationship Id="rId3" Type="http://schemas.openxmlformats.org/officeDocument/2006/relationships/tags" Target="../tags/tag27.xml"/><Relationship Id="rId7" Type="http://schemas.openxmlformats.org/officeDocument/2006/relationships/slideLayout" Target="../slideLayouts/slideLayout3.xml"/><Relationship Id="rId12" Type="http://schemas.openxmlformats.org/officeDocument/2006/relationships/image" Target="../media/image23.jpeg"/><Relationship Id="rId17" Type="http://schemas.openxmlformats.org/officeDocument/2006/relationships/image" Target="../media/image27.jpeg"/><Relationship Id="rId2" Type="http://schemas.openxmlformats.org/officeDocument/2006/relationships/tags" Target="../tags/tag26.xml"/><Relationship Id="rId16" Type="http://schemas.openxmlformats.org/officeDocument/2006/relationships/image" Target="../media/image26.gif"/><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22.png"/><Relationship Id="rId5" Type="http://schemas.openxmlformats.org/officeDocument/2006/relationships/tags" Target="../tags/tag29.xml"/><Relationship Id="rId15" Type="http://schemas.openxmlformats.org/officeDocument/2006/relationships/image" Target="../media/image25.jpeg"/><Relationship Id="rId10" Type="http://schemas.openxmlformats.org/officeDocument/2006/relationships/image" Target="../media/image21.png"/><Relationship Id="rId4" Type="http://schemas.openxmlformats.org/officeDocument/2006/relationships/tags" Target="../tags/tag28.xml"/><Relationship Id="rId9" Type="http://schemas.openxmlformats.org/officeDocument/2006/relationships/image" Target="../media/image20.png"/><Relationship Id="rId14" Type="http://schemas.openxmlformats.org/officeDocument/2006/relationships/image" Target="../media/image24.jpeg"/></Relationships>
</file>

<file path=ppt/slides/_rels/slide21.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10.png"/><Relationship Id="rId3" Type="http://schemas.openxmlformats.org/officeDocument/2006/relationships/tags" Target="../tags/tag33.xml"/><Relationship Id="rId7" Type="http://schemas.openxmlformats.org/officeDocument/2006/relationships/slideLayout" Target="../slideLayouts/slideLayout3.xml"/><Relationship Id="rId12" Type="http://schemas.openxmlformats.org/officeDocument/2006/relationships/image" Target="../media/image29.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4.png"/><Relationship Id="rId5" Type="http://schemas.openxmlformats.org/officeDocument/2006/relationships/tags" Target="../tags/tag35.xml"/><Relationship Id="rId10" Type="http://schemas.openxmlformats.org/officeDocument/2006/relationships/image" Target="../media/image20.png"/><Relationship Id="rId4" Type="http://schemas.openxmlformats.org/officeDocument/2006/relationships/tags" Target="../tags/tag34.xml"/><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6.png"/><Relationship Id="rId5" Type="http://schemas.openxmlformats.org/officeDocument/2006/relationships/slideLayout" Target="../slideLayouts/slideLayout3.xml"/><Relationship Id="rId4" Type="http://schemas.openxmlformats.org/officeDocument/2006/relationships/tags" Target="../tags/tag40.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image" Target="../media/image16.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5" Type="http://schemas.openxmlformats.org/officeDocument/2006/relationships/tags" Target="../tags/tag62.xml"/><Relationship Id="rId10" Type="http://schemas.openxmlformats.org/officeDocument/2006/relationships/tags" Target="../tags/tag57.xml"/><Relationship Id="rId19" Type="http://schemas.openxmlformats.org/officeDocument/2006/relationships/slideLayout" Target="../slideLayouts/slideLayout3.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s>
</file>

<file path=ppt/slides/_rels/slide25.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6.png"/><Relationship Id="rId5" Type="http://schemas.openxmlformats.org/officeDocument/2006/relationships/slideLayout" Target="../slideLayouts/slideLayout3.xml"/><Relationship Id="rId4" Type="http://schemas.openxmlformats.org/officeDocument/2006/relationships/tags" Target="../tags/tag69.xml"/></Relationships>
</file>

<file path=ppt/slides/_rels/slide2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xml"/><Relationship Id="rId7" Type="http://schemas.openxmlformats.org/officeDocument/2006/relationships/image" Target="../media/image1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slideLayout" Target="../slideLayouts/slideLayout3.xml"/><Relationship Id="rId4" Type="http://schemas.openxmlformats.org/officeDocument/2006/relationships/tags" Target="../tags/tag6.xml"/><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3.jpg"/></Relationships>
</file>

<file path=ppt/slides/_rels/slide31.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jpe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jpeg"/><Relationship Id="rId7"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slideLayout" Target="../slideLayouts/slideLayout3.xml"/><Relationship Id="rId4" Type="http://schemas.openxmlformats.org/officeDocument/2006/relationships/tags" Target="../tags/tag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6.png"/><Relationship Id="rId5" Type="http://schemas.openxmlformats.org/officeDocument/2006/relationships/slideLayout" Target="../slideLayouts/slideLayout3.xml"/><Relationship Id="rId4" Type="http://schemas.openxmlformats.org/officeDocument/2006/relationships/tags" Target="../tags/tag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4400" dirty="0">
                <a:latin typeface="+mn-lt"/>
              </a:rPr>
              <a:t>Principles of Data Science</a:t>
            </a:r>
            <a:endParaRPr lang="zh-CN" altLang="en-US" sz="4400" dirty="0">
              <a:latin typeface="+mn-lt"/>
            </a:endParaRPr>
          </a:p>
        </p:txBody>
      </p:sp>
      <p:sp>
        <p:nvSpPr>
          <p:cNvPr id="5" name="副标题 4"/>
          <p:cNvSpPr>
            <a:spLocks noGrp="1"/>
          </p:cNvSpPr>
          <p:nvPr>
            <p:ph type="subTitle" idx="1"/>
          </p:nvPr>
        </p:nvSpPr>
        <p:spPr/>
        <p:txBody>
          <a:bodyPr/>
          <a:lstStyle/>
          <a:p>
            <a:r>
              <a:rPr lang="en-US" altLang="zh-CN" sz="2800" dirty="0">
                <a:latin typeface="+mn-lt"/>
              </a:rPr>
              <a:t>Li Niu</a:t>
            </a:r>
            <a:endParaRPr lang="zh-CN" altLang="en-US" sz="2800" dirty="0">
              <a:latin typeface="+mn-lt"/>
            </a:endParaRPr>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44139F-34EB-4460-B139-DC7F51B9AA14}"/>
              </a:ext>
            </a:extLst>
          </p:cNvPr>
          <p:cNvSpPr txBox="1"/>
          <p:nvPr/>
        </p:nvSpPr>
        <p:spPr>
          <a:xfrm>
            <a:off x="1658382" y="3136612"/>
            <a:ext cx="5827236" cy="584775"/>
          </a:xfrm>
          <a:prstGeom prst="rect">
            <a:avLst/>
          </a:prstGeom>
          <a:noFill/>
        </p:spPr>
        <p:txBody>
          <a:bodyPr wrap="none" rtlCol="0">
            <a:spAutoFit/>
          </a:bodyPr>
          <a:lstStyle/>
          <a:p>
            <a:pPr algn="l"/>
            <a:r>
              <a:rPr lang="en-US" altLang="zh-CN" sz="3200" dirty="0"/>
              <a:t>Another suite of terminologies ….</a:t>
            </a:r>
            <a:endParaRPr lang="zh-CN" altLang="en-US" sz="3200" dirty="0" err="1"/>
          </a:p>
        </p:txBody>
      </p:sp>
    </p:spTree>
    <p:extLst>
      <p:ext uri="{BB962C8B-B14F-4D97-AF65-F5344CB8AC3E}">
        <p14:creationId xmlns:p14="http://schemas.microsoft.com/office/powerpoint/2010/main" val="3268692101"/>
      </p:ext>
    </p:extLst>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57A21D-7080-46A5-AE7A-982EA325CB2E}"/>
              </a:ext>
            </a:extLst>
          </p:cNvPr>
          <p:cNvGrpSpPr/>
          <p:nvPr/>
        </p:nvGrpSpPr>
        <p:grpSpPr>
          <a:xfrm>
            <a:off x="4062784" y="3252036"/>
            <a:ext cx="1666482" cy="2123786"/>
            <a:chOff x="1655621" y="3566804"/>
            <a:chExt cx="1666482" cy="2123786"/>
          </a:xfrm>
        </p:grpSpPr>
        <p:sp>
          <p:nvSpPr>
            <p:cNvPr id="14" name="Oval 13">
              <a:extLst>
                <a:ext uri="{FF2B5EF4-FFF2-40B4-BE49-F238E27FC236}">
                  <a16:creationId xmlns:a16="http://schemas.microsoft.com/office/drawing/2014/main" id="{928D2195-A861-4F2F-ACC4-0C215EF5EC5A}"/>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5" name="Oval 14">
              <a:extLst>
                <a:ext uri="{FF2B5EF4-FFF2-40B4-BE49-F238E27FC236}">
                  <a16:creationId xmlns:a16="http://schemas.microsoft.com/office/drawing/2014/main" id="{C5A4FAEE-F4C4-454D-B578-B87EEEE176BD}"/>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6" name="Oval 15">
              <a:extLst>
                <a:ext uri="{FF2B5EF4-FFF2-40B4-BE49-F238E27FC236}">
                  <a16:creationId xmlns:a16="http://schemas.microsoft.com/office/drawing/2014/main" id="{F4DAF368-DB54-4ECC-A22C-E9E58E222BD2}"/>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 name="Oval 16">
              <a:extLst>
                <a:ext uri="{FF2B5EF4-FFF2-40B4-BE49-F238E27FC236}">
                  <a16:creationId xmlns:a16="http://schemas.microsoft.com/office/drawing/2014/main" id="{38A3C654-464D-4BA7-8F06-AD6DB3387CD2}"/>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8" name="Oval 17">
              <a:extLst>
                <a:ext uri="{FF2B5EF4-FFF2-40B4-BE49-F238E27FC236}">
                  <a16:creationId xmlns:a16="http://schemas.microsoft.com/office/drawing/2014/main" id="{608E7278-5F57-4703-B704-5EDB2D70834B}"/>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 name="Oval 18">
              <a:extLst>
                <a:ext uri="{FF2B5EF4-FFF2-40B4-BE49-F238E27FC236}">
                  <a16:creationId xmlns:a16="http://schemas.microsoft.com/office/drawing/2014/main" id="{91D5C79D-80B3-4919-9BF9-319533C70F2F}"/>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0" name="Oval 19">
              <a:extLst>
                <a:ext uri="{FF2B5EF4-FFF2-40B4-BE49-F238E27FC236}">
                  <a16:creationId xmlns:a16="http://schemas.microsoft.com/office/drawing/2014/main" id="{9637421E-8C17-4074-A123-47D984E0BA68}"/>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1" name="Oval 20">
              <a:extLst>
                <a:ext uri="{FF2B5EF4-FFF2-40B4-BE49-F238E27FC236}">
                  <a16:creationId xmlns:a16="http://schemas.microsoft.com/office/drawing/2014/main" id="{7D68A24E-8DB6-486A-BF21-460A544D6647}"/>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2" name="Oval 21">
              <a:extLst>
                <a:ext uri="{FF2B5EF4-FFF2-40B4-BE49-F238E27FC236}">
                  <a16:creationId xmlns:a16="http://schemas.microsoft.com/office/drawing/2014/main" id="{762A71D0-EFD2-4B66-9862-320C594E8236}"/>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23" name="TextBox 33 1">
              <a:extLst>
                <a:ext uri="{FF2B5EF4-FFF2-40B4-BE49-F238E27FC236}">
                  <a16:creationId xmlns:a16="http://schemas.microsoft.com/office/drawing/2014/main" id="{9BB9CAD3-2A28-47C3-8389-8552A07423FC}"/>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24" name="Oval 23">
              <a:extLst>
                <a:ext uri="{FF2B5EF4-FFF2-40B4-BE49-F238E27FC236}">
                  <a16:creationId xmlns:a16="http://schemas.microsoft.com/office/drawing/2014/main" id="{B4C2CF9E-5DA1-4359-AF29-025BFB30CAFF}"/>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5" name="Oval 24">
              <a:extLst>
                <a:ext uri="{FF2B5EF4-FFF2-40B4-BE49-F238E27FC236}">
                  <a16:creationId xmlns:a16="http://schemas.microsoft.com/office/drawing/2014/main" id="{9E55FB83-5C22-49F1-B6F2-07500E02FDE9}"/>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6" name="Oval 25">
              <a:extLst>
                <a:ext uri="{FF2B5EF4-FFF2-40B4-BE49-F238E27FC236}">
                  <a16:creationId xmlns:a16="http://schemas.microsoft.com/office/drawing/2014/main" id="{5606043A-1A94-44CE-B4C6-C5B86FC583F6}"/>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7" name="TextBox 33 2">
              <a:extLst>
                <a:ext uri="{FF2B5EF4-FFF2-40B4-BE49-F238E27FC236}">
                  <a16:creationId xmlns:a16="http://schemas.microsoft.com/office/drawing/2014/main" id="{1784247F-332D-4D53-9B2A-2FA523810D12}"/>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28" name="Oval 27">
              <a:extLst>
                <a:ext uri="{FF2B5EF4-FFF2-40B4-BE49-F238E27FC236}">
                  <a16:creationId xmlns:a16="http://schemas.microsoft.com/office/drawing/2014/main" id="{6329395B-52A2-4DAC-9284-23E0DDA6582A}"/>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9" name="Oval 28">
              <a:extLst>
                <a:ext uri="{FF2B5EF4-FFF2-40B4-BE49-F238E27FC236}">
                  <a16:creationId xmlns:a16="http://schemas.microsoft.com/office/drawing/2014/main" id="{698D5D33-B4A4-4FD6-98CE-25978D408A90}"/>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0" name="Oval 29">
              <a:extLst>
                <a:ext uri="{FF2B5EF4-FFF2-40B4-BE49-F238E27FC236}">
                  <a16:creationId xmlns:a16="http://schemas.microsoft.com/office/drawing/2014/main" id="{85E83146-AA2D-4850-B0EB-2ACABFBACED5}"/>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1" name="Oval 30">
              <a:extLst>
                <a:ext uri="{FF2B5EF4-FFF2-40B4-BE49-F238E27FC236}">
                  <a16:creationId xmlns:a16="http://schemas.microsoft.com/office/drawing/2014/main" id="{9F1F3416-5FC8-470D-BE75-E62AC0794DE5}"/>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2" name="Oval 31">
              <a:extLst>
                <a:ext uri="{FF2B5EF4-FFF2-40B4-BE49-F238E27FC236}">
                  <a16:creationId xmlns:a16="http://schemas.microsoft.com/office/drawing/2014/main" id="{EA92FD11-BC7A-4EF0-B91C-6752229324F3}"/>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33" name="Oval 32">
              <a:extLst>
                <a:ext uri="{FF2B5EF4-FFF2-40B4-BE49-F238E27FC236}">
                  <a16:creationId xmlns:a16="http://schemas.microsoft.com/office/drawing/2014/main" id="{20A3B082-49BA-4A54-978F-AF5F79D5A516}"/>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4" name="Oval 33">
              <a:extLst>
                <a:ext uri="{FF2B5EF4-FFF2-40B4-BE49-F238E27FC236}">
                  <a16:creationId xmlns:a16="http://schemas.microsoft.com/office/drawing/2014/main" id="{646D09F0-52ED-4152-938A-F8D06F721B31}"/>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cxnSp>
        <p:nvCxnSpPr>
          <p:cNvPr id="3" name="Straight Connector 2">
            <a:extLst>
              <a:ext uri="{FF2B5EF4-FFF2-40B4-BE49-F238E27FC236}">
                <a16:creationId xmlns:a16="http://schemas.microsoft.com/office/drawing/2014/main" id="{2D005DF5-76D5-4971-B5F6-333ECD6E15CC}"/>
              </a:ext>
            </a:extLst>
          </p:cNvPr>
          <p:cNvCxnSpPr>
            <a:cxnSpLocks/>
          </p:cNvCxnSpPr>
          <p:nvPr/>
        </p:nvCxnSpPr>
        <p:spPr>
          <a:xfrm>
            <a:off x="3962779" y="4471728"/>
            <a:ext cx="1894337" cy="507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3E18F49-D015-47F2-BF80-2E8168EB5B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6717" y="4196049"/>
            <a:ext cx="185143" cy="182857"/>
          </a:xfrm>
          <a:prstGeom prst="rect">
            <a:avLst/>
          </a:prstGeom>
        </p:spPr>
      </p:pic>
      <p:pic>
        <p:nvPicPr>
          <p:cNvPr id="5" name="Picture 4">
            <a:extLst>
              <a:ext uri="{FF2B5EF4-FFF2-40B4-BE49-F238E27FC236}">
                <a16:creationId xmlns:a16="http://schemas.microsoft.com/office/drawing/2014/main" id="{C510DA29-EF91-421D-A27B-BCC789FC4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1717" y="3940942"/>
            <a:ext cx="185143" cy="182857"/>
          </a:xfrm>
          <a:prstGeom prst="rect">
            <a:avLst/>
          </a:prstGeom>
        </p:spPr>
      </p:pic>
      <p:pic>
        <p:nvPicPr>
          <p:cNvPr id="6" name="Picture 5">
            <a:extLst>
              <a:ext uri="{FF2B5EF4-FFF2-40B4-BE49-F238E27FC236}">
                <a16:creationId xmlns:a16="http://schemas.microsoft.com/office/drawing/2014/main" id="{6B21A04C-BD84-4837-BF7E-1390295A16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0999" y="4242060"/>
            <a:ext cx="185143" cy="182857"/>
          </a:xfrm>
          <a:prstGeom prst="rect">
            <a:avLst/>
          </a:prstGeom>
        </p:spPr>
      </p:pic>
      <p:pic>
        <p:nvPicPr>
          <p:cNvPr id="7" name="Picture 6">
            <a:extLst>
              <a:ext uri="{FF2B5EF4-FFF2-40B4-BE49-F238E27FC236}">
                <a16:creationId xmlns:a16="http://schemas.microsoft.com/office/drawing/2014/main" id="{190382BF-E2E0-4BAF-9746-0933E60016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0524" y="4305796"/>
            <a:ext cx="185143" cy="182857"/>
          </a:xfrm>
          <a:prstGeom prst="rect">
            <a:avLst/>
          </a:prstGeom>
        </p:spPr>
      </p:pic>
      <p:grpSp>
        <p:nvGrpSpPr>
          <p:cNvPr id="8" name="Group 7">
            <a:extLst>
              <a:ext uri="{FF2B5EF4-FFF2-40B4-BE49-F238E27FC236}">
                <a16:creationId xmlns:a16="http://schemas.microsoft.com/office/drawing/2014/main" id="{E8852C68-7296-4ACC-8A67-F75BE2B0C376}"/>
              </a:ext>
            </a:extLst>
          </p:cNvPr>
          <p:cNvGrpSpPr/>
          <p:nvPr/>
        </p:nvGrpSpPr>
        <p:grpSpPr>
          <a:xfrm>
            <a:off x="3647249" y="1979328"/>
            <a:ext cx="2285699" cy="374313"/>
            <a:chOff x="1310156" y="1484067"/>
            <a:chExt cx="2285699" cy="374313"/>
          </a:xfrm>
        </p:grpSpPr>
        <p:sp>
          <p:nvSpPr>
            <p:cNvPr id="10" name="Oval 9">
              <a:extLst>
                <a:ext uri="{FF2B5EF4-FFF2-40B4-BE49-F238E27FC236}">
                  <a16:creationId xmlns:a16="http://schemas.microsoft.com/office/drawing/2014/main" id="{8E8496E3-7722-40A7-BF69-6A34964F71ED}"/>
                </a:ext>
              </a:extLst>
            </p:cNvPr>
            <p:cNvSpPr>
              <a:spLocks noChangeArrowheads="1"/>
            </p:cNvSpPr>
            <p:nvPr/>
          </p:nvSpPr>
          <p:spPr bwMode="auto">
            <a:xfrm>
              <a:off x="1310156" y="1646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 name="TextBox 69">
              <a:extLst>
                <a:ext uri="{FF2B5EF4-FFF2-40B4-BE49-F238E27FC236}">
                  <a16:creationId xmlns:a16="http://schemas.microsoft.com/office/drawing/2014/main" id="{C1D6222A-2889-44C5-8451-BBE964EA3FB7}"/>
                </a:ext>
              </a:extLst>
            </p:cNvPr>
            <p:cNvSpPr txBox="1"/>
            <p:nvPr/>
          </p:nvSpPr>
          <p:spPr>
            <a:xfrm>
              <a:off x="1456563" y="1489048"/>
              <a:ext cx="91563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dirty="0"/>
                <a:t>positive</a:t>
              </a:r>
            </a:p>
          </p:txBody>
        </p:sp>
        <p:sp>
          <p:nvSpPr>
            <p:cNvPr id="12" name="TextBox 70">
              <a:extLst>
                <a:ext uri="{FF2B5EF4-FFF2-40B4-BE49-F238E27FC236}">
                  <a16:creationId xmlns:a16="http://schemas.microsoft.com/office/drawing/2014/main" id="{FED31929-B624-4DAC-8392-485A2227FBA7}"/>
                </a:ext>
              </a:extLst>
            </p:cNvPr>
            <p:cNvSpPr txBox="1"/>
            <p:nvPr/>
          </p:nvSpPr>
          <p:spPr>
            <a:xfrm>
              <a:off x="2628924" y="1484067"/>
              <a:ext cx="9669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dirty="0"/>
                <a:t>negative</a:t>
              </a:r>
            </a:p>
          </p:txBody>
        </p:sp>
        <p:sp>
          <p:nvSpPr>
            <p:cNvPr id="13" name="Oval 12">
              <a:extLst>
                <a:ext uri="{FF2B5EF4-FFF2-40B4-BE49-F238E27FC236}">
                  <a16:creationId xmlns:a16="http://schemas.microsoft.com/office/drawing/2014/main" id="{66BD893F-851C-44FA-8B39-D91C3C9A4C05}"/>
                </a:ext>
              </a:extLst>
            </p:cNvPr>
            <p:cNvSpPr>
              <a:spLocks noChangeArrowheads="1"/>
            </p:cNvSpPr>
            <p:nvPr/>
          </p:nvSpPr>
          <p:spPr bwMode="auto">
            <a:xfrm>
              <a:off x="2497302" y="1639694"/>
              <a:ext cx="123260" cy="128636"/>
            </a:xfrm>
            <a:prstGeom prst="ellipse">
              <a:avLst/>
            </a:pr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9" name="TextBox 72">
            <a:extLst>
              <a:ext uri="{FF2B5EF4-FFF2-40B4-BE49-F238E27FC236}">
                <a16:creationId xmlns:a16="http://schemas.microsoft.com/office/drawing/2014/main" id="{0E4BD70E-EACF-4B31-AA5C-9021B4EBF96F}"/>
              </a:ext>
            </a:extLst>
          </p:cNvPr>
          <p:cNvSpPr txBox="1"/>
          <p:nvPr/>
        </p:nvSpPr>
        <p:spPr>
          <a:xfrm>
            <a:off x="4119023" y="2758210"/>
            <a:ext cx="128580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dirty="0"/>
              <a:t>Training set</a:t>
            </a:r>
            <a:endParaRPr lang="zh-CN" altLang="en-US" dirty="0" err="1"/>
          </a:p>
        </p:txBody>
      </p:sp>
      <p:sp>
        <p:nvSpPr>
          <p:cNvPr id="35" name="TextBox 34">
            <a:extLst>
              <a:ext uri="{FF2B5EF4-FFF2-40B4-BE49-F238E27FC236}">
                <a16:creationId xmlns:a16="http://schemas.microsoft.com/office/drawing/2014/main" id="{8AE7355C-B4E4-4349-A1DF-F4AB7A4769D3}"/>
              </a:ext>
            </a:extLst>
          </p:cNvPr>
          <p:cNvSpPr txBox="1"/>
          <p:nvPr/>
        </p:nvSpPr>
        <p:spPr>
          <a:xfrm>
            <a:off x="3719844" y="1080000"/>
            <a:ext cx="1704313" cy="461665"/>
          </a:xfrm>
          <a:prstGeom prst="rect">
            <a:avLst/>
          </a:prstGeom>
          <a:noFill/>
        </p:spPr>
        <p:txBody>
          <a:bodyPr wrap="none" rtlCol="0">
            <a:spAutoFit/>
          </a:bodyPr>
          <a:lstStyle/>
          <a:p>
            <a:pPr algn="l"/>
            <a:r>
              <a:rPr lang="en-US" altLang="zh-CN" sz="2400" dirty="0"/>
              <a:t>Underfitting</a:t>
            </a:r>
            <a:endParaRPr lang="zh-CN" altLang="en-US" sz="2400" dirty="0" err="1"/>
          </a:p>
        </p:txBody>
      </p:sp>
    </p:spTree>
    <p:extLst>
      <p:ext uri="{BB962C8B-B14F-4D97-AF65-F5344CB8AC3E}">
        <p14:creationId xmlns:p14="http://schemas.microsoft.com/office/powerpoint/2010/main" val="795507685"/>
      </p:ext>
    </p:extLst>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8AE7355C-B4E4-4349-A1DF-F4AB7A4769D3}"/>
              </a:ext>
            </a:extLst>
          </p:cNvPr>
          <p:cNvSpPr txBox="1"/>
          <p:nvPr/>
        </p:nvSpPr>
        <p:spPr>
          <a:xfrm>
            <a:off x="3796788" y="1080000"/>
            <a:ext cx="1550424" cy="461665"/>
          </a:xfrm>
          <a:prstGeom prst="rect">
            <a:avLst/>
          </a:prstGeom>
          <a:noFill/>
        </p:spPr>
        <p:txBody>
          <a:bodyPr wrap="none" rtlCol="0">
            <a:spAutoFit/>
          </a:bodyPr>
          <a:lstStyle/>
          <a:p>
            <a:pPr algn="l"/>
            <a:r>
              <a:rPr lang="en-US" altLang="zh-CN" sz="2400" dirty="0"/>
              <a:t>Overfitting</a:t>
            </a:r>
            <a:endParaRPr lang="zh-CN" altLang="en-US" sz="2400" dirty="0" err="1"/>
          </a:p>
        </p:txBody>
      </p:sp>
      <p:grpSp>
        <p:nvGrpSpPr>
          <p:cNvPr id="36" name="Group 35">
            <a:extLst>
              <a:ext uri="{FF2B5EF4-FFF2-40B4-BE49-F238E27FC236}">
                <a16:creationId xmlns:a16="http://schemas.microsoft.com/office/drawing/2014/main" id="{0302E740-5147-4AEB-9E7E-0201602F110B}"/>
              </a:ext>
            </a:extLst>
          </p:cNvPr>
          <p:cNvGrpSpPr/>
          <p:nvPr/>
        </p:nvGrpSpPr>
        <p:grpSpPr>
          <a:xfrm>
            <a:off x="3464500" y="2665991"/>
            <a:ext cx="2285699" cy="374313"/>
            <a:chOff x="1310156" y="1484067"/>
            <a:chExt cx="2285699" cy="374313"/>
          </a:xfrm>
        </p:grpSpPr>
        <p:sp>
          <p:nvSpPr>
            <p:cNvPr id="37" name="Oval 13">
              <a:extLst>
                <a:ext uri="{FF2B5EF4-FFF2-40B4-BE49-F238E27FC236}">
                  <a16:creationId xmlns:a16="http://schemas.microsoft.com/office/drawing/2014/main" id="{889B1361-04BC-47AC-8BF3-32AA99E1B323}"/>
                </a:ext>
              </a:extLst>
            </p:cNvPr>
            <p:cNvSpPr>
              <a:spLocks noChangeArrowheads="1"/>
            </p:cNvSpPr>
            <p:nvPr/>
          </p:nvSpPr>
          <p:spPr bwMode="auto">
            <a:xfrm>
              <a:off x="1310156" y="1646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8" name="TextBox 37">
              <a:extLst>
                <a:ext uri="{FF2B5EF4-FFF2-40B4-BE49-F238E27FC236}">
                  <a16:creationId xmlns:a16="http://schemas.microsoft.com/office/drawing/2014/main" id="{F8EC97E7-F00B-48E9-A507-7CBD5BC0241B}"/>
                </a:ext>
              </a:extLst>
            </p:cNvPr>
            <p:cNvSpPr txBox="1"/>
            <p:nvPr/>
          </p:nvSpPr>
          <p:spPr>
            <a:xfrm>
              <a:off x="1456563" y="1489048"/>
              <a:ext cx="915635" cy="369332"/>
            </a:xfrm>
            <a:prstGeom prst="rect">
              <a:avLst/>
            </a:prstGeom>
            <a:noFill/>
          </p:spPr>
          <p:txBody>
            <a:bodyPr wrap="none" rtlCol="0">
              <a:spAutoFit/>
            </a:bodyPr>
            <a:lstStyle/>
            <a:p>
              <a:pPr algn="l"/>
              <a:r>
                <a:rPr lang="en-US" altLang="zh-CN" dirty="0"/>
                <a:t>positive</a:t>
              </a:r>
            </a:p>
          </p:txBody>
        </p:sp>
        <p:sp>
          <p:nvSpPr>
            <p:cNvPr id="39" name="TextBox 38">
              <a:extLst>
                <a:ext uri="{FF2B5EF4-FFF2-40B4-BE49-F238E27FC236}">
                  <a16:creationId xmlns:a16="http://schemas.microsoft.com/office/drawing/2014/main" id="{5699F698-FDFC-425C-9F02-01836F352D9B}"/>
                </a:ext>
              </a:extLst>
            </p:cNvPr>
            <p:cNvSpPr txBox="1"/>
            <p:nvPr/>
          </p:nvSpPr>
          <p:spPr>
            <a:xfrm>
              <a:off x="2628924" y="1484067"/>
              <a:ext cx="966931" cy="369332"/>
            </a:xfrm>
            <a:prstGeom prst="rect">
              <a:avLst/>
            </a:prstGeom>
            <a:noFill/>
          </p:spPr>
          <p:txBody>
            <a:bodyPr wrap="none" rtlCol="0">
              <a:spAutoFit/>
            </a:bodyPr>
            <a:lstStyle/>
            <a:p>
              <a:pPr algn="l"/>
              <a:r>
                <a:rPr lang="en-US" altLang="zh-CN" dirty="0"/>
                <a:t>negative</a:t>
              </a:r>
            </a:p>
          </p:txBody>
        </p:sp>
        <p:sp>
          <p:nvSpPr>
            <p:cNvPr id="40" name="Oval 39">
              <a:extLst>
                <a:ext uri="{FF2B5EF4-FFF2-40B4-BE49-F238E27FC236}">
                  <a16:creationId xmlns:a16="http://schemas.microsoft.com/office/drawing/2014/main" id="{0AD54C3D-8A1C-4566-8155-9B6C158BA767}"/>
                </a:ext>
              </a:extLst>
            </p:cNvPr>
            <p:cNvSpPr>
              <a:spLocks noChangeArrowheads="1"/>
            </p:cNvSpPr>
            <p:nvPr/>
          </p:nvSpPr>
          <p:spPr bwMode="auto">
            <a:xfrm>
              <a:off x="2497302" y="163969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grpSp>
        <p:nvGrpSpPr>
          <p:cNvPr id="41" name="Group 40">
            <a:extLst>
              <a:ext uri="{FF2B5EF4-FFF2-40B4-BE49-F238E27FC236}">
                <a16:creationId xmlns:a16="http://schemas.microsoft.com/office/drawing/2014/main" id="{2201569B-3071-4E16-8D9B-85A5BDBC351B}"/>
              </a:ext>
            </a:extLst>
          </p:cNvPr>
          <p:cNvGrpSpPr/>
          <p:nvPr/>
        </p:nvGrpSpPr>
        <p:grpSpPr>
          <a:xfrm>
            <a:off x="2653751" y="3937722"/>
            <a:ext cx="1918249" cy="2123786"/>
            <a:chOff x="6400800" y="3551353"/>
            <a:chExt cx="1918249" cy="2123786"/>
          </a:xfrm>
        </p:grpSpPr>
        <p:grpSp>
          <p:nvGrpSpPr>
            <p:cNvPr id="42" name="Group 41">
              <a:extLst>
                <a:ext uri="{FF2B5EF4-FFF2-40B4-BE49-F238E27FC236}">
                  <a16:creationId xmlns:a16="http://schemas.microsoft.com/office/drawing/2014/main" id="{C1311139-0143-479D-B058-ADB75ED6C6A1}"/>
                </a:ext>
              </a:extLst>
            </p:cNvPr>
            <p:cNvGrpSpPr/>
            <p:nvPr/>
          </p:nvGrpSpPr>
          <p:grpSpPr>
            <a:xfrm>
              <a:off x="6511897" y="3551353"/>
              <a:ext cx="1666482" cy="2123786"/>
              <a:chOff x="1655621" y="3566804"/>
              <a:chExt cx="1666482" cy="2123786"/>
            </a:xfrm>
          </p:grpSpPr>
          <p:sp>
            <p:nvSpPr>
              <p:cNvPr id="44" name="Oval 8">
                <a:extLst>
                  <a:ext uri="{FF2B5EF4-FFF2-40B4-BE49-F238E27FC236}">
                    <a16:creationId xmlns:a16="http://schemas.microsoft.com/office/drawing/2014/main" id="{B013F453-B723-4C27-9D3A-F07D1AA0C005}"/>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5" name="Oval 9">
                <a:extLst>
                  <a:ext uri="{FF2B5EF4-FFF2-40B4-BE49-F238E27FC236}">
                    <a16:creationId xmlns:a16="http://schemas.microsoft.com/office/drawing/2014/main" id="{CC5EED15-D6BB-4C1D-A31F-AE120F5236C2}"/>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6" name="Oval 10">
                <a:extLst>
                  <a:ext uri="{FF2B5EF4-FFF2-40B4-BE49-F238E27FC236}">
                    <a16:creationId xmlns:a16="http://schemas.microsoft.com/office/drawing/2014/main" id="{54749BAB-80D4-40FE-801B-A799961517FB}"/>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7" name="Oval 11">
                <a:extLst>
                  <a:ext uri="{FF2B5EF4-FFF2-40B4-BE49-F238E27FC236}">
                    <a16:creationId xmlns:a16="http://schemas.microsoft.com/office/drawing/2014/main" id="{5807182A-FE7E-4429-A0FB-F401972F0E61}"/>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8" name="Oval 12">
                <a:extLst>
                  <a:ext uri="{FF2B5EF4-FFF2-40B4-BE49-F238E27FC236}">
                    <a16:creationId xmlns:a16="http://schemas.microsoft.com/office/drawing/2014/main" id="{4B6BFF21-F8EB-4692-95A3-CAD62132F64D}"/>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9" name="Oval 13">
                <a:extLst>
                  <a:ext uri="{FF2B5EF4-FFF2-40B4-BE49-F238E27FC236}">
                    <a16:creationId xmlns:a16="http://schemas.microsoft.com/office/drawing/2014/main" id="{6F99F48C-A2F2-4A93-B257-4DCE34A6BB6C}"/>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0" name="Oval 14">
                <a:extLst>
                  <a:ext uri="{FF2B5EF4-FFF2-40B4-BE49-F238E27FC236}">
                    <a16:creationId xmlns:a16="http://schemas.microsoft.com/office/drawing/2014/main" id="{0A3749B4-C72B-4887-9C45-072A98C37364}"/>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1" name="Oval 15">
                <a:extLst>
                  <a:ext uri="{FF2B5EF4-FFF2-40B4-BE49-F238E27FC236}">
                    <a16:creationId xmlns:a16="http://schemas.microsoft.com/office/drawing/2014/main" id="{3E3C3245-3ADE-4A33-84B8-8C36DE48BB9E}"/>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2" name="Oval 28">
                <a:extLst>
                  <a:ext uri="{FF2B5EF4-FFF2-40B4-BE49-F238E27FC236}">
                    <a16:creationId xmlns:a16="http://schemas.microsoft.com/office/drawing/2014/main" id="{80658FB5-6354-4C84-919C-3335AC10510A}"/>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FFFF"/>
                  </a:solidFill>
                  <a:latin typeface="Calibri" panose="020F0502020204030204" pitchFamily="34" charset="0"/>
                  <a:sym typeface="Calibri" panose="020F0502020204030204" pitchFamily="34" charset="0"/>
                </a:endParaRPr>
              </a:p>
            </p:txBody>
          </p:sp>
          <p:sp>
            <p:nvSpPr>
              <p:cNvPr id="53" name="TextBox 33">
                <a:extLst>
                  <a:ext uri="{FF2B5EF4-FFF2-40B4-BE49-F238E27FC236}">
                    <a16:creationId xmlns:a16="http://schemas.microsoft.com/office/drawing/2014/main" id="{3298E561-FB15-4340-8FB5-DAC871FC4C96}"/>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54" name="Oval 8">
                <a:extLst>
                  <a:ext uri="{FF2B5EF4-FFF2-40B4-BE49-F238E27FC236}">
                    <a16:creationId xmlns:a16="http://schemas.microsoft.com/office/drawing/2014/main" id="{BCFE9677-CB78-4930-9605-D09A1C8C3357}"/>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5" name="Oval 11">
                <a:extLst>
                  <a:ext uri="{FF2B5EF4-FFF2-40B4-BE49-F238E27FC236}">
                    <a16:creationId xmlns:a16="http://schemas.microsoft.com/office/drawing/2014/main" id="{689C09D6-1D1B-42AD-93D8-25F6CCED5C45}"/>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56" name="Oval 14">
                <a:extLst>
                  <a:ext uri="{FF2B5EF4-FFF2-40B4-BE49-F238E27FC236}">
                    <a16:creationId xmlns:a16="http://schemas.microsoft.com/office/drawing/2014/main" id="{40B54E54-B3ED-4D64-A43D-202227FD36E1}"/>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7" name="TextBox 33">
                <a:extLst>
                  <a:ext uri="{FF2B5EF4-FFF2-40B4-BE49-F238E27FC236}">
                    <a16:creationId xmlns:a16="http://schemas.microsoft.com/office/drawing/2014/main" id="{A737202A-FF02-45EF-AEA7-4F434441C9C0}"/>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58" name="Oval 8">
                <a:extLst>
                  <a:ext uri="{FF2B5EF4-FFF2-40B4-BE49-F238E27FC236}">
                    <a16:creationId xmlns:a16="http://schemas.microsoft.com/office/drawing/2014/main" id="{770DE4F8-EC35-4D7D-B922-C9A9863CE911}"/>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9" name="Oval 14">
                <a:extLst>
                  <a:ext uri="{FF2B5EF4-FFF2-40B4-BE49-F238E27FC236}">
                    <a16:creationId xmlns:a16="http://schemas.microsoft.com/office/drawing/2014/main" id="{5B217860-B1B5-4176-AF0E-76277714D6DD}"/>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0" name="Oval 14">
                <a:extLst>
                  <a:ext uri="{FF2B5EF4-FFF2-40B4-BE49-F238E27FC236}">
                    <a16:creationId xmlns:a16="http://schemas.microsoft.com/office/drawing/2014/main" id="{0D273D16-3E77-4645-87D0-6CCEDA17C23D}"/>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1" name="Oval 8">
                <a:extLst>
                  <a:ext uri="{FF2B5EF4-FFF2-40B4-BE49-F238E27FC236}">
                    <a16:creationId xmlns:a16="http://schemas.microsoft.com/office/drawing/2014/main" id="{EF48A32F-9409-44B7-A65F-54474476A273}"/>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2" name="Oval 11">
                <a:extLst>
                  <a:ext uri="{FF2B5EF4-FFF2-40B4-BE49-F238E27FC236}">
                    <a16:creationId xmlns:a16="http://schemas.microsoft.com/office/drawing/2014/main" id="{39B0D155-7721-47B8-BB78-F1506696DCB4}"/>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63" name="Oval 12">
                <a:extLst>
                  <a:ext uri="{FF2B5EF4-FFF2-40B4-BE49-F238E27FC236}">
                    <a16:creationId xmlns:a16="http://schemas.microsoft.com/office/drawing/2014/main" id="{1965F2E0-5F7A-4008-9319-9F651E7A2683}"/>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4" name="Oval 8">
                <a:extLst>
                  <a:ext uri="{FF2B5EF4-FFF2-40B4-BE49-F238E27FC236}">
                    <a16:creationId xmlns:a16="http://schemas.microsoft.com/office/drawing/2014/main" id="{417A63AD-D8B2-4F23-8244-ACE42D4D4AE4}"/>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43" name="Freeform: Shape 42">
              <a:extLst>
                <a:ext uri="{FF2B5EF4-FFF2-40B4-BE49-F238E27FC236}">
                  <a16:creationId xmlns:a16="http://schemas.microsoft.com/office/drawing/2014/main" id="{3D58CF88-E975-4501-AE05-C05491E5E5C9}"/>
                </a:ext>
              </a:extLst>
            </p:cNvPr>
            <p:cNvSpPr/>
            <p:nvPr/>
          </p:nvSpPr>
          <p:spPr>
            <a:xfrm>
              <a:off x="6400800" y="4197769"/>
              <a:ext cx="1918249" cy="618362"/>
            </a:xfrm>
            <a:custGeom>
              <a:avLst/>
              <a:gdLst>
                <a:gd name="connsiteX0" fmla="*/ 0 w 1918249"/>
                <a:gd name="connsiteY0" fmla="*/ 347598 h 618362"/>
                <a:gd name="connsiteX1" fmla="*/ 266330 w 1918249"/>
                <a:gd name="connsiteY1" fmla="*/ 161167 h 618362"/>
                <a:gd name="connsiteX2" fmla="*/ 506027 w 1918249"/>
                <a:gd name="connsiteY2" fmla="*/ 294332 h 618362"/>
                <a:gd name="connsiteX3" fmla="*/ 541538 w 1918249"/>
                <a:gd name="connsiteY3" fmla="*/ 542907 h 618362"/>
                <a:gd name="connsiteX4" fmla="*/ 648070 w 1918249"/>
                <a:gd name="connsiteY4" fmla="*/ 596173 h 618362"/>
                <a:gd name="connsiteX5" fmla="*/ 852256 w 1918249"/>
                <a:gd name="connsiteY5" fmla="*/ 578417 h 618362"/>
                <a:gd name="connsiteX6" fmla="*/ 958788 w 1918249"/>
                <a:gd name="connsiteY6" fmla="*/ 152289 h 618362"/>
                <a:gd name="connsiteX7" fmla="*/ 1145219 w 1918249"/>
                <a:gd name="connsiteY7" fmla="*/ 10247 h 618362"/>
                <a:gd name="connsiteX8" fmla="*/ 1331650 w 1918249"/>
                <a:gd name="connsiteY8" fmla="*/ 45757 h 618362"/>
                <a:gd name="connsiteX9" fmla="*/ 1287262 w 1918249"/>
                <a:gd name="connsiteY9" fmla="*/ 320965 h 618362"/>
                <a:gd name="connsiteX10" fmla="*/ 1615736 w 1918249"/>
                <a:gd name="connsiteY10" fmla="*/ 374231 h 618362"/>
                <a:gd name="connsiteX11" fmla="*/ 1882066 w 1918249"/>
                <a:gd name="connsiteY11" fmla="*/ 170045 h 618362"/>
                <a:gd name="connsiteX12" fmla="*/ 1908699 w 1918249"/>
                <a:gd name="connsiteY12" fmla="*/ 143412 h 6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249" h="618362">
                  <a:moveTo>
                    <a:pt x="0" y="347598"/>
                  </a:moveTo>
                  <a:cubicBezTo>
                    <a:pt x="90996" y="258821"/>
                    <a:pt x="181992" y="170045"/>
                    <a:pt x="266330" y="161167"/>
                  </a:cubicBezTo>
                  <a:cubicBezTo>
                    <a:pt x="350668" y="152289"/>
                    <a:pt x="460159" y="230709"/>
                    <a:pt x="506027" y="294332"/>
                  </a:cubicBezTo>
                  <a:cubicBezTo>
                    <a:pt x="551895" y="357955"/>
                    <a:pt x="517864" y="492600"/>
                    <a:pt x="541538" y="542907"/>
                  </a:cubicBezTo>
                  <a:cubicBezTo>
                    <a:pt x="565212" y="593214"/>
                    <a:pt x="596284" y="590255"/>
                    <a:pt x="648070" y="596173"/>
                  </a:cubicBezTo>
                  <a:cubicBezTo>
                    <a:pt x="699856" y="602091"/>
                    <a:pt x="800470" y="652398"/>
                    <a:pt x="852256" y="578417"/>
                  </a:cubicBezTo>
                  <a:cubicBezTo>
                    <a:pt x="904042" y="504436"/>
                    <a:pt x="909961" y="246984"/>
                    <a:pt x="958788" y="152289"/>
                  </a:cubicBezTo>
                  <a:cubicBezTo>
                    <a:pt x="1007615" y="57594"/>
                    <a:pt x="1083075" y="28002"/>
                    <a:pt x="1145219" y="10247"/>
                  </a:cubicBezTo>
                  <a:cubicBezTo>
                    <a:pt x="1207363" y="-7508"/>
                    <a:pt x="1307976" y="-6029"/>
                    <a:pt x="1331650" y="45757"/>
                  </a:cubicBezTo>
                  <a:cubicBezTo>
                    <a:pt x="1355324" y="97543"/>
                    <a:pt x="1239914" y="266219"/>
                    <a:pt x="1287262" y="320965"/>
                  </a:cubicBezTo>
                  <a:cubicBezTo>
                    <a:pt x="1334610" y="375711"/>
                    <a:pt x="1516602" y="399384"/>
                    <a:pt x="1615736" y="374231"/>
                  </a:cubicBezTo>
                  <a:cubicBezTo>
                    <a:pt x="1714870" y="349078"/>
                    <a:pt x="1833239" y="208515"/>
                    <a:pt x="1882066" y="170045"/>
                  </a:cubicBezTo>
                  <a:cubicBezTo>
                    <a:pt x="1930893" y="131575"/>
                    <a:pt x="1919796" y="137493"/>
                    <a:pt x="1908699" y="14341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Oval 8">
            <a:extLst>
              <a:ext uri="{FF2B5EF4-FFF2-40B4-BE49-F238E27FC236}">
                <a16:creationId xmlns:a16="http://schemas.microsoft.com/office/drawing/2014/main" id="{EAE53BA6-CD3A-42D9-A733-36E5011C9ACD}"/>
              </a:ext>
            </a:extLst>
          </p:cNvPr>
          <p:cNvSpPr>
            <a:spLocks noChangeArrowheads="1"/>
          </p:cNvSpPr>
          <p:nvPr/>
        </p:nvSpPr>
        <p:spPr bwMode="auto">
          <a:xfrm>
            <a:off x="6214725" y="493529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9" name="Oval 9">
            <a:extLst>
              <a:ext uri="{FF2B5EF4-FFF2-40B4-BE49-F238E27FC236}">
                <a16:creationId xmlns:a16="http://schemas.microsoft.com/office/drawing/2014/main" id="{E2DE15EC-B7FE-42A5-A596-7A85DB128AA6}"/>
              </a:ext>
            </a:extLst>
          </p:cNvPr>
          <p:cNvSpPr>
            <a:spLocks noChangeArrowheads="1"/>
          </p:cNvSpPr>
          <p:nvPr/>
        </p:nvSpPr>
        <p:spPr bwMode="auto">
          <a:xfrm>
            <a:off x="5977607" y="4100610"/>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0" name="Oval 10">
            <a:extLst>
              <a:ext uri="{FF2B5EF4-FFF2-40B4-BE49-F238E27FC236}">
                <a16:creationId xmlns:a16="http://schemas.microsoft.com/office/drawing/2014/main" id="{E629909B-C184-4FF8-938A-BB417B348104}"/>
              </a:ext>
            </a:extLst>
          </p:cNvPr>
          <p:cNvSpPr>
            <a:spLocks noChangeArrowheads="1"/>
          </p:cNvSpPr>
          <p:nvPr/>
        </p:nvSpPr>
        <p:spPr bwMode="auto">
          <a:xfrm>
            <a:off x="5500663" y="509257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1" name="Oval 11">
            <a:extLst>
              <a:ext uri="{FF2B5EF4-FFF2-40B4-BE49-F238E27FC236}">
                <a16:creationId xmlns:a16="http://schemas.microsoft.com/office/drawing/2014/main" id="{6FC47284-0C0B-4118-881A-D4BD4A84AC15}"/>
              </a:ext>
            </a:extLst>
          </p:cNvPr>
          <p:cNvSpPr>
            <a:spLocks noChangeArrowheads="1"/>
          </p:cNvSpPr>
          <p:nvPr/>
        </p:nvSpPr>
        <p:spPr bwMode="auto">
          <a:xfrm>
            <a:off x="6285486" y="4666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72" name="Oval 12">
            <a:extLst>
              <a:ext uri="{FF2B5EF4-FFF2-40B4-BE49-F238E27FC236}">
                <a16:creationId xmlns:a16="http://schemas.microsoft.com/office/drawing/2014/main" id="{7A603A4A-8F98-4CE5-9003-1C362A734095}"/>
              </a:ext>
            </a:extLst>
          </p:cNvPr>
          <p:cNvSpPr>
            <a:spLocks noChangeArrowheads="1"/>
          </p:cNvSpPr>
          <p:nvPr/>
        </p:nvSpPr>
        <p:spPr bwMode="auto">
          <a:xfrm>
            <a:off x="5497868" y="482112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3" name="Oval 13">
            <a:extLst>
              <a:ext uri="{FF2B5EF4-FFF2-40B4-BE49-F238E27FC236}">
                <a16:creationId xmlns:a16="http://schemas.microsoft.com/office/drawing/2014/main" id="{F539F30A-0554-4631-A139-F4672C3907A2}"/>
              </a:ext>
            </a:extLst>
          </p:cNvPr>
          <p:cNvSpPr>
            <a:spLocks noChangeArrowheads="1"/>
          </p:cNvSpPr>
          <p:nvPr/>
        </p:nvSpPr>
        <p:spPr bwMode="auto">
          <a:xfrm>
            <a:off x="6420581" y="422924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4" name="Oval 14">
            <a:extLst>
              <a:ext uri="{FF2B5EF4-FFF2-40B4-BE49-F238E27FC236}">
                <a16:creationId xmlns:a16="http://schemas.microsoft.com/office/drawing/2014/main" id="{E1F571F2-6913-4745-9C97-2F02FFA4FF04}"/>
              </a:ext>
            </a:extLst>
          </p:cNvPr>
          <p:cNvSpPr>
            <a:spLocks noChangeArrowheads="1"/>
          </p:cNvSpPr>
          <p:nvPr/>
        </p:nvSpPr>
        <p:spPr bwMode="auto">
          <a:xfrm>
            <a:off x="5752706" y="450488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5" name="Oval 15">
            <a:extLst>
              <a:ext uri="{FF2B5EF4-FFF2-40B4-BE49-F238E27FC236}">
                <a16:creationId xmlns:a16="http://schemas.microsoft.com/office/drawing/2014/main" id="{2DBBCDE0-4C1A-4857-8DC8-5CE19995A425}"/>
              </a:ext>
            </a:extLst>
          </p:cNvPr>
          <p:cNvSpPr>
            <a:spLocks noChangeArrowheads="1"/>
          </p:cNvSpPr>
          <p:nvPr/>
        </p:nvSpPr>
        <p:spPr bwMode="auto">
          <a:xfrm>
            <a:off x="6035235" y="447760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6" name="Oval 28">
            <a:extLst>
              <a:ext uri="{FF2B5EF4-FFF2-40B4-BE49-F238E27FC236}">
                <a16:creationId xmlns:a16="http://schemas.microsoft.com/office/drawing/2014/main" id="{C9DBC7D5-BA2A-4144-BD8C-21603F103937}"/>
              </a:ext>
            </a:extLst>
          </p:cNvPr>
          <p:cNvSpPr>
            <a:spLocks noChangeArrowheads="1"/>
          </p:cNvSpPr>
          <p:nvPr/>
        </p:nvSpPr>
        <p:spPr bwMode="auto">
          <a:xfrm rot="16200000">
            <a:off x="5104386" y="4127965"/>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FFFF"/>
              </a:solidFill>
              <a:latin typeface="Calibri" panose="020F0502020204030204" pitchFamily="34" charset="0"/>
              <a:sym typeface="Calibri" panose="020F0502020204030204" pitchFamily="34" charset="0"/>
            </a:endParaRPr>
          </a:p>
        </p:txBody>
      </p:sp>
      <p:sp>
        <p:nvSpPr>
          <p:cNvPr id="77" name="TextBox 33">
            <a:extLst>
              <a:ext uri="{FF2B5EF4-FFF2-40B4-BE49-F238E27FC236}">
                <a16:creationId xmlns:a16="http://schemas.microsoft.com/office/drawing/2014/main" id="{2AFE6A19-E66B-48EE-B2C5-86F84994DCE9}"/>
              </a:ext>
            </a:extLst>
          </p:cNvPr>
          <p:cNvSpPr>
            <a:spLocks noChangeArrowheads="1"/>
          </p:cNvSpPr>
          <p:nvPr/>
        </p:nvSpPr>
        <p:spPr bwMode="auto">
          <a:xfrm>
            <a:off x="5934749" y="4737529"/>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78" name="Oval 8">
            <a:extLst>
              <a:ext uri="{FF2B5EF4-FFF2-40B4-BE49-F238E27FC236}">
                <a16:creationId xmlns:a16="http://schemas.microsoft.com/office/drawing/2014/main" id="{9C5D565D-068B-4ABE-9F43-BE8786249F9C}"/>
              </a:ext>
            </a:extLst>
          </p:cNvPr>
          <p:cNvSpPr>
            <a:spLocks noChangeArrowheads="1"/>
          </p:cNvSpPr>
          <p:nvPr/>
        </p:nvSpPr>
        <p:spPr bwMode="auto">
          <a:xfrm>
            <a:off x="5890940" y="5724533"/>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9" name="Oval 11">
            <a:extLst>
              <a:ext uri="{FF2B5EF4-FFF2-40B4-BE49-F238E27FC236}">
                <a16:creationId xmlns:a16="http://schemas.microsoft.com/office/drawing/2014/main" id="{4C1F88D6-28B7-43AF-8257-416EAD1F1634}"/>
              </a:ext>
            </a:extLst>
          </p:cNvPr>
          <p:cNvSpPr>
            <a:spLocks noChangeArrowheads="1"/>
          </p:cNvSpPr>
          <p:nvPr/>
        </p:nvSpPr>
        <p:spPr bwMode="auto">
          <a:xfrm>
            <a:off x="5903659" y="537999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80" name="Oval 14">
            <a:extLst>
              <a:ext uri="{FF2B5EF4-FFF2-40B4-BE49-F238E27FC236}">
                <a16:creationId xmlns:a16="http://schemas.microsoft.com/office/drawing/2014/main" id="{639B10C8-5D61-4C39-9A29-3E16B6F4F24B}"/>
              </a:ext>
            </a:extLst>
          </p:cNvPr>
          <p:cNvSpPr>
            <a:spLocks noChangeArrowheads="1"/>
          </p:cNvSpPr>
          <p:nvPr/>
        </p:nvSpPr>
        <p:spPr bwMode="auto">
          <a:xfrm>
            <a:off x="6291434" y="560150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1" name="TextBox 33">
            <a:extLst>
              <a:ext uri="{FF2B5EF4-FFF2-40B4-BE49-F238E27FC236}">
                <a16:creationId xmlns:a16="http://schemas.microsoft.com/office/drawing/2014/main" id="{20561AD9-F3DF-4378-886B-73DA7C4DE2F2}"/>
              </a:ext>
            </a:extLst>
          </p:cNvPr>
          <p:cNvSpPr>
            <a:spLocks noChangeArrowheads="1"/>
          </p:cNvSpPr>
          <p:nvPr/>
        </p:nvSpPr>
        <p:spPr bwMode="auto">
          <a:xfrm>
            <a:off x="6008118" y="5367537"/>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82" name="Oval 8">
            <a:extLst>
              <a:ext uri="{FF2B5EF4-FFF2-40B4-BE49-F238E27FC236}">
                <a16:creationId xmlns:a16="http://schemas.microsoft.com/office/drawing/2014/main" id="{AA8490FF-8FDE-4CEA-BB93-76FB865F96D7}"/>
              </a:ext>
            </a:extLst>
          </p:cNvPr>
          <p:cNvSpPr>
            <a:spLocks noChangeArrowheads="1"/>
          </p:cNvSpPr>
          <p:nvPr/>
        </p:nvSpPr>
        <p:spPr bwMode="auto">
          <a:xfrm>
            <a:off x="6700142" y="513271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3" name="Oval 14">
            <a:extLst>
              <a:ext uri="{FF2B5EF4-FFF2-40B4-BE49-F238E27FC236}">
                <a16:creationId xmlns:a16="http://schemas.microsoft.com/office/drawing/2014/main" id="{E794F18E-D015-4615-A610-582A27F0699C}"/>
              </a:ext>
            </a:extLst>
          </p:cNvPr>
          <p:cNvSpPr>
            <a:spLocks noChangeArrowheads="1"/>
          </p:cNvSpPr>
          <p:nvPr/>
        </p:nvSpPr>
        <p:spPr bwMode="auto">
          <a:xfrm>
            <a:off x="6281243" y="521109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4" name="Oval 14">
            <a:extLst>
              <a:ext uri="{FF2B5EF4-FFF2-40B4-BE49-F238E27FC236}">
                <a16:creationId xmlns:a16="http://schemas.microsoft.com/office/drawing/2014/main" id="{B6EFF741-71C3-4FB0-9498-DAEDE8C27C6F}"/>
              </a:ext>
            </a:extLst>
          </p:cNvPr>
          <p:cNvSpPr>
            <a:spLocks noChangeArrowheads="1"/>
          </p:cNvSpPr>
          <p:nvPr/>
        </p:nvSpPr>
        <p:spPr bwMode="auto">
          <a:xfrm>
            <a:off x="6537622" y="5405009"/>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5" name="Oval 8">
            <a:extLst>
              <a:ext uri="{FF2B5EF4-FFF2-40B4-BE49-F238E27FC236}">
                <a16:creationId xmlns:a16="http://schemas.microsoft.com/office/drawing/2014/main" id="{342654DB-95D1-4CFA-BC66-4F58721A5751}"/>
              </a:ext>
            </a:extLst>
          </p:cNvPr>
          <p:cNvSpPr>
            <a:spLocks noChangeArrowheads="1"/>
          </p:cNvSpPr>
          <p:nvPr/>
        </p:nvSpPr>
        <p:spPr bwMode="auto">
          <a:xfrm>
            <a:off x="6772794" y="472627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6" name="Oval 11">
            <a:extLst>
              <a:ext uri="{FF2B5EF4-FFF2-40B4-BE49-F238E27FC236}">
                <a16:creationId xmlns:a16="http://schemas.microsoft.com/office/drawing/2014/main" id="{9370DC5B-1653-4094-A1B1-3585B8913D47}"/>
              </a:ext>
            </a:extLst>
          </p:cNvPr>
          <p:cNvSpPr>
            <a:spLocks noChangeArrowheads="1"/>
          </p:cNvSpPr>
          <p:nvPr/>
        </p:nvSpPr>
        <p:spPr bwMode="auto">
          <a:xfrm>
            <a:off x="6600067" y="4666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87" name="Oval 12">
            <a:extLst>
              <a:ext uri="{FF2B5EF4-FFF2-40B4-BE49-F238E27FC236}">
                <a16:creationId xmlns:a16="http://schemas.microsoft.com/office/drawing/2014/main" id="{17B36DC1-9F80-466A-B1F2-5B1D2B7D95FC}"/>
              </a:ext>
            </a:extLst>
          </p:cNvPr>
          <p:cNvSpPr>
            <a:spLocks noChangeArrowheads="1"/>
          </p:cNvSpPr>
          <p:nvPr/>
        </p:nvSpPr>
        <p:spPr bwMode="auto">
          <a:xfrm>
            <a:off x="5630888" y="427912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8" name="Oval 8">
            <a:extLst>
              <a:ext uri="{FF2B5EF4-FFF2-40B4-BE49-F238E27FC236}">
                <a16:creationId xmlns:a16="http://schemas.microsoft.com/office/drawing/2014/main" id="{08320ECD-7F4A-455A-B3D5-826D86E8C30A}"/>
              </a:ext>
            </a:extLst>
          </p:cNvPr>
          <p:cNvSpPr>
            <a:spLocks noChangeArrowheads="1"/>
          </p:cNvSpPr>
          <p:nvPr/>
        </p:nvSpPr>
        <p:spPr bwMode="auto">
          <a:xfrm>
            <a:off x="5903659" y="498066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7" name="Freeform: Shape 66">
            <a:extLst>
              <a:ext uri="{FF2B5EF4-FFF2-40B4-BE49-F238E27FC236}">
                <a16:creationId xmlns:a16="http://schemas.microsoft.com/office/drawing/2014/main" id="{C45C4BE7-63CE-4FC5-925D-7329B8C7D9CA}"/>
              </a:ext>
            </a:extLst>
          </p:cNvPr>
          <p:cNvSpPr/>
          <p:nvPr/>
        </p:nvSpPr>
        <p:spPr>
          <a:xfrm>
            <a:off x="5221941" y="4545729"/>
            <a:ext cx="1918249" cy="618362"/>
          </a:xfrm>
          <a:custGeom>
            <a:avLst/>
            <a:gdLst>
              <a:gd name="connsiteX0" fmla="*/ 0 w 1918249"/>
              <a:gd name="connsiteY0" fmla="*/ 347598 h 618362"/>
              <a:gd name="connsiteX1" fmla="*/ 266330 w 1918249"/>
              <a:gd name="connsiteY1" fmla="*/ 161167 h 618362"/>
              <a:gd name="connsiteX2" fmla="*/ 506027 w 1918249"/>
              <a:gd name="connsiteY2" fmla="*/ 294332 h 618362"/>
              <a:gd name="connsiteX3" fmla="*/ 541538 w 1918249"/>
              <a:gd name="connsiteY3" fmla="*/ 542907 h 618362"/>
              <a:gd name="connsiteX4" fmla="*/ 648070 w 1918249"/>
              <a:gd name="connsiteY4" fmla="*/ 596173 h 618362"/>
              <a:gd name="connsiteX5" fmla="*/ 852256 w 1918249"/>
              <a:gd name="connsiteY5" fmla="*/ 578417 h 618362"/>
              <a:gd name="connsiteX6" fmla="*/ 958788 w 1918249"/>
              <a:gd name="connsiteY6" fmla="*/ 152289 h 618362"/>
              <a:gd name="connsiteX7" fmla="*/ 1145219 w 1918249"/>
              <a:gd name="connsiteY7" fmla="*/ 10247 h 618362"/>
              <a:gd name="connsiteX8" fmla="*/ 1331650 w 1918249"/>
              <a:gd name="connsiteY8" fmla="*/ 45757 h 618362"/>
              <a:gd name="connsiteX9" fmla="*/ 1287262 w 1918249"/>
              <a:gd name="connsiteY9" fmla="*/ 320965 h 618362"/>
              <a:gd name="connsiteX10" fmla="*/ 1615736 w 1918249"/>
              <a:gd name="connsiteY10" fmla="*/ 374231 h 618362"/>
              <a:gd name="connsiteX11" fmla="*/ 1882066 w 1918249"/>
              <a:gd name="connsiteY11" fmla="*/ 170045 h 618362"/>
              <a:gd name="connsiteX12" fmla="*/ 1908699 w 1918249"/>
              <a:gd name="connsiteY12" fmla="*/ 143412 h 6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249" h="618362">
                <a:moveTo>
                  <a:pt x="0" y="347598"/>
                </a:moveTo>
                <a:cubicBezTo>
                  <a:pt x="90996" y="258821"/>
                  <a:pt x="181992" y="170045"/>
                  <a:pt x="266330" y="161167"/>
                </a:cubicBezTo>
                <a:cubicBezTo>
                  <a:pt x="350668" y="152289"/>
                  <a:pt x="460159" y="230709"/>
                  <a:pt x="506027" y="294332"/>
                </a:cubicBezTo>
                <a:cubicBezTo>
                  <a:pt x="551895" y="357955"/>
                  <a:pt x="517864" y="492600"/>
                  <a:pt x="541538" y="542907"/>
                </a:cubicBezTo>
                <a:cubicBezTo>
                  <a:pt x="565212" y="593214"/>
                  <a:pt x="596284" y="590255"/>
                  <a:pt x="648070" y="596173"/>
                </a:cubicBezTo>
                <a:cubicBezTo>
                  <a:pt x="699856" y="602091"/>
                  <a:pt x="800470" y="652398"/>
                  <a:pt x="852256" y="578417"/>
                </a:cubicBezTo>
                <a:cubicBezTo>
                  <a:pt x="904042" y="504436"/>
                  <a:pt x="909961" y="246984"/>
                  <a:pt x="958788" y="152289"/>
                </a:cubicBezTo>
                <a:cubicBezTo>
                  <a:pt x="1007615" y="57594"/>
                  <a:pt x="1083075" y="28002"/>
                  <a:pt x="1145219" y="10247"/>
                </a:cubicBezTo>
                <a:cubicBezTo>
                  <a:pt x="1207363" y="-7508"/>
                  <a:pt x="1307976" y="-6029"/>
                  <a:pt x="1331650" y="45757"/>
                </a:cubicBezTo>
                <a:cubicBezTo>
                  <a:pt x="1355324" y="97543"/>
                  <a:pt x="1239914" y="266219"/>
                  <a:pt x="1287262" y="320965"/>
                </a:cubicBezTo>
                <a:cubicBezTo>
                  <a:pt x="1334610" y="375711"/>
                  <a:pt x="1516602" y="399384"/>
                  <a:pt x="1615736" y="374231"/>
                </a:cubicBezTo>
                <a:cubicBezTo>
                  <a:pt x="1714870" y="349078"/>
                  <a:pt x="1833239" y="208515"/>
                  <a:pt x="1882066" y="170045"/>
                </a:cubicBezTo>
                <a:cubicBezTo>
                  <a:pt x="1930893" y="131575"/>
                  <a:pt x="1919796" y="137493"/>
                  <a:pt x="1908699" y="14341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Picture 88">
            <a:extLst>
              <a:ext uri="{FF2B5EF4-FFF2-40B4-BE49-F238E27FC236}">
                <a16:creationId xmlns:a16="http://schemas.microsoft.com/office/drawing/2014/main" id="{866FD344-4834-4C06-AEFB-E899482427A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82223" y="4949699"/>
            <a:ext cx="185143" cy="182857"/>
          </a:xfrm>
          <a:prstGeom prst="rect">
            <a:avLst/>
          </a:prstGeom>
        </p:spPr>
      </p:pic>
      <p:pic>
        <p:nvPicPr>
          <p:cNvPr id="90" name="Picture 89">
            <a:extLst>
              <a:ext uri="{FF2B5EF4-FFF2-40B4-BE49-F238E27FC236}">
                <a16:creationId xmlns:a16="http://schemas.microsoft.com/office/drawing/2014/main" id="{CA6B0C8A-82D4-4C01-AD2F-BBB43682559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755828" y="4686455"/>
            <a:ext cx="185143" cy="182857"/>
          </a:xfrm>
          <a:prstGeom prst="rect">
            <a:avLst/>
          </a:prstGeom>
        </p:spPr>
      </p:pic>
      <p:pic>
        <p:nvPicPr>
          <p:cNvPr id="91" name="Picture 90">
            <a:extLst>
              <a:ext uri="{FF2B5EF4-FFF2-40B4-BE49-F238E27FC236}">
                <a16:creationId xmlns:a16="http://schemas.microsoft.com/office/drawing/2014/main" id="{558867F4-3C64-43F9-BB2A-6D28AC5D9B07}"/>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5479908" y="4802155"/>
            <a:ext cx="185143" cy="182857"/>
          </a:xfrm>
          <a:prstGeom prst="rect">
            <a:avLst/>
          </a:prstGeom>
        </p:spPr>
      </p:pic>
      <p:sp>
        <p:nvSpPr>
          <p:cNvPr id="92" name="Oval 8">
            <a:extLst>
              <a:ext uri="{FF2B5EF4-FFF2-40B4-BE49-F238E27FC236}">
                <a16:creationId xmlns:a16="http://schemas.microsoft.com/office/drawing/2014/main" id="{C8B61B84-AE22-4D7F-AA3A-BB3BF1FDB0DB}"/>
              </a:ext>
            </a:extLst>
          </p:cNvPr>
          <p:cNvSpPr>
            <a:spLocks noChangeArrowheads="1"/>
          </p:cNvSpPr>
          <p:nvPr/>
        </p:nvSpPr>
        <p:spPr bwMode="auto">
          <a:xfrm>
            <a:off x="5790040" y="4853846"/>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pic>
        <p:nvPicPr>
          <p:cNvPr id="93" name="Picture 92">
            <a:extLst>
              <a:ext uri="{FF2B5EF4-FFF2-40B4-BE49-F238E27FC236}">
                <a16:creationId xmlns:a16="http://schemas.microsoft.com/office/drawing/2014/main" id="{88E6B332-3A31-4409-92E3-2CD4B72D5846}"/>
              </a:ext>
            </a:extLst>
          </p:cNvPr>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5758525" y="4825488"/>
            <a:ext cx="185143" cy="182857"/>
          </a:xfrm>
          <a:prstGeom prst="rect">
            <a:avLst/>
          </a:prstGeom>
        </p:spPr>
      </p:pic>
      <p:sp>
        <p:nvSpPr>
          <p:cNvPr id="94" name="TextBox 93">
            <a:extLst>
              <a:ext uri="{FF2B5EF4-FFF2-40B4-BE49-F238E27FC236}">
                <a16:creationId xmlns:a16="http://schemas.microsoft.com/office/drawing/2014/main" id="{D12CAF5A-9702-474F-B9C3-F515B7A5B7BF}"/>
              </a:ext>
            </a:extLst>
          </p:cNvPr>
          <p:cNvSpPr txBox="1"/>
          <p:nvPr/>
        </p:nvSpPr>
        <p:spPr>
          <a:xfrm>
            <a:off x="2883229" y="3475894"/>
            <a:ext cx="1285801" cy="369332"/>
          </a:xfrm>
          <a:prstGeom prst="rect">
            <a:avLst/>
          </a:prstGeom>
          <a:noFill/>
        </p:spPr>
        <p:txBody>
          <a:bodyPr wrap="none" rtlCol="0">
            <a:spAutoFit/>
          </a:bodyPr>
          <a:lstStyle/>
          <a:p>
            <a:pPr algn="l"/>
            <a:r>
              <a:rPr lang="en-US" altLang="zh-CN" dirty="0"/>
              <a:t>Training set</a:t>
            </a:r>
            <a:endParaRPr lang="zh-CN" altLang="en-US" dirty="0" err="1"/>
          </a:p>
        </p:txBody>
      </p:sp>
      <p:sp>
        <p:nvSpPr>
          <p:cNvPr id="95" name="TextBox 94">
            <a:extLst>
              <a:ext uri="{FF2B5EF4-FFF2-40B4-BE49-F238E27FC236}">
                <a16:creationId xmlns:a16="http://schemas.microsoft.com/office/drawing/2014/main" id="{21EEA411-B07E-402A-AC11-EFF7F80307D2}"/>
              </a:ext>
            </a:extLst>
          </p:cNvPr>
          <p:cNvSpPr txBox="1"/>
          <p:nvPr/>
        </p:nvSpPr>
        <p:spPr>
          <a:xfrm>
            <a:off x="5485624" y="3448508"/>
            <a:ext cx="1175258" cy="369332"/>
          </a:xfrm>
          <a:prstGeom prst="rect">
            <a:avLst/>
          </a:prstGeom>
          <a:noFill/>
        </p:spPr>
        <p:txBody>
          <a:bodyPr wrap="none" rtlCol="0">
            <a:spAutoFit/>
          </a:bodyPr>
          <a:lstStyle/>
          <a:p>
            <a:pPr algn="l"/>
            <a:r>
              <a:rPr lang="en-US" altLang="zh-CN" dirty="0"/>
              <a:t>Testing set</a:t>
            </a:r>
            <a:endParaRPr lang="zh-CN" altLang="en-US" dirty="0" err="1"/>
          </a:p>
        </p:txBody>
      </p:sp>
    </p:spTree>
    <p:extLst>
      <p:ext uri="{BB962C8B-B14F-4D97-AF65-F5344CB8AC3E}">
        <p14:creationId xmlns:p14="http://schemas.microsoft.com/office/powerpoint/2010/main" val="4109695113"/>
      </p:ext>
    </p:extLst>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22AC90B6-759E-47A9-B512-569401C52675}"/>
              </a:ext>
            </a:extLst>
          </p:cNvPr>
          <p:cNvCxnSpPr>
            <a:cxnSpLocks/>
          </p:cNvCxnSpPr>
          <p:nvPr/>
        </p:nvCxnSpPr>
        <p:spPr>
          <a:xfrm>
            <a:off x="1449707" y="4317929"/>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455627AB-8781-409C-922A-797890AAEF20}"/>
              </a:ext>
            </a:extLst>
          </p:cNvPr>
          <p:cNvGrpSpPr/>
          <p:nvPr/>
        </p:nvGrpSpPr>
        <p:grpSpPr>
          <a:xfrm>
            <a:off x="3376374" y="2057441"/>
            <a:ext cx="2285699" cy="374313"/>
            <a:chOff x="1310156" y="1484067"/>
            <a:chExt cx="2285699" cy="374313"/>
          </a:xfrm>
        </p:grpSpPr>
        <p:sp>
          <p:nvSpPr>
            <p:cNvPr id="79" name="Oval 13">
              <a:extLst>
                <a:ext uri="{FF2B5EF4-FFF2-40B4-BE49-F238E27FC236}">
                  <a16:creationId xmlns:a16="http://schemas.microsoft.com/office/drawing/2014/main" id="{7C8353B9-6CBF-4742-863E-3B38ADF8C978}"/>
                </a:ext>
              </a:extLst>
            </p:cNvPr>
            <p:cNvSpPr>
              <a:spLocks noChangeArrowheads="1"/>
            </p:cNvSpPr>
            <p:nvPr/>
          </p:nvSpPr>
          <p:spPr bwMode="auto">
            <a:xfrm>
              <a:off x="1310156" y="1646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0" name="TextBox 79">
              <a:extLst>
                <a:ext uri="{FF2B5EF4-FFF2-40B4-BE49-F238E27FC236}">
                  <a16:creationId xmlns:a16="http://schemas.microsoft.com/office/drawing/2014/main" id="{D841868F-3A06-4923-A232-E811C33B7523}"/>
                </a:ext>
              </a:extLst>
            </p:cNvPr>
            <p:cNvSpPr txBox="1"/>
            <p:nvPr/>
          </p:nvSpPr>
          <p:spPr>
            <a:xfrm>
              <a:off x="1456563" y="1489048"/>
              <a:ext cx="915635" cy="369332"/>
            </a:xfrm>
            <a:prstGeom prst="rect">
              <a:avLst/>
            </a:prstGeom>
            <a:noFill/>
          </p:spPr>
          <p:txBody>
            <a:bodyPr wrap="none" rtlCol="0">
              <a:spAutoFit/>
            </a:bodyPr>
            <a:lstStyle/>
            <a:p>
              <a:pPr algn="l"/>
              <a:r>
                <a:rPr lang="en-US" altLang="zh-CN" dirty="0"/>
                <a:t>positive</a:t>
              </a:r>
            </a:p>
          </p:txBody>
        </p:sp>
        <p:sp>
          <p:nvSpPr>
            <p:cNvPr id="81" name="TextBox 80">
              <a:extLst>
                <a:ext uri="{FF2B5EF4-FFF2-40B4-BE49-F238E27FC236}">
                  <a16:creationId xmlns:a16="http://schemas.microsoft.com/office/drawing/2014/main" id="{7DFDB4E4-AE3F-4435-9C59-26D46A27B68B}"/>
                </a:ext>
              </a:extLst>
            </p:cNvPr>
            <p:cNvSpPr txBox="1"/>
            <p:nvPr/>
          </p:nvSpPr>
          <p:spPr>
            <a:xfrm>
              <a:off x="2628924" y="1484067"/>
              <a:ext cx="966931" cy="369332"/>
            </a:xfrm>
            <a:prstGeom prst="rect">
              <a:avLst/>
            </a:prstGeom>
            <a:noFill/>
          </p:spPr>
          <p:txBody>
            <a:bodyPr wrap="none" rtlCol="0">
              <a:spAutoFit/>
            </a:bodyPr>
            <a:lstStyle/>
            <a:p>
              <a:pPr algn="l"/>
              <a:r>
                <a:rPr lang="en-US" altLang="zh-CN" dirty="0"/>
                <a:t>negative</a:t>
              </a:r>
            </a:p>
          </p:txBody>
        </p:sp>
        <p:sp>
          <p:nvSpPr>
            <p:cNvPr id="82" name="Oval 8">
              <a:extLst>
                <a:ext uri="{FF2B5EF4-FFF2-40B4-BE49-F238E27FC236}">
                  <a16:creationId xmlns:a16="http://schemas.microsoft.com/office/drawing/2014/main" id="{A38DF5E3-836B-4B91-84FA-FB32607F0801}"/>
                </a:ext>
              </a:extLst>
            </p:cNvPr>
            <p:cNvSpPr>
              <a:spLocks noChangeArrowheads="1"/>
            </p:cNvSpPr>
            <p:nvPr/>
          </p:nvSpPr>
          <p:spPr bwMode="auto">
            <a:xfrm>
              <a:off x="2497302" y="163969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84" name="TextBox 83">
            <a:extLst>
              <a:ext uri="{FF2B5EF4-FFF2-40B4-BE49-F238E27FC236}">
                <a16:creationId xmlns:a16="http://schemas.microsoft.com/office/drawing/2014/main" id="{338853E3-8318-453B-B227-7BCF5A4D2483}"/>
              </a:ext>
            </a:extLst>
          </p:cNvPr>
          <p:cNvSpPr txBox="1"/>
          <p:nvPr/>
        </p:nvSpPr>
        <p:spPr>
          <a:xfrm>
            <a:off x="343314" y="4001490"/>
            <a:ext cx="1106393" cy="400110"/>
          </a:xfrm>
          <a:prstGeom prst="rect">
            <a:avLst/>
          </a:prstGeom>
          <a:noFill/>
        </p:spPr>
        <p:txBody>
          <a:bodyPr wrap="none" rtlCol="0">
            <a:spAutoFit/>
          </a:bodyPr>
          <a:lstStyle/>
          <a:p>
            <a:pPr algn="l"/>
            <a:r>
              <a:rPr lang="en-US" altLang="zh-CN" sz="2000" dirty="0"/>
              <a:t>classifier</a:t>
            </a:r>
            <a:endParaRPr lang="zh-CN" altLang="en-US" sz="2000" dirty="0" err="1"/>
          </a:p>
        </p:txBody>
      </p:sp>
      <p:sp>
        <p:nvSpPr>
          <p:cNvPr id="96" name="TextBox 95">
            <a:extLst>
              <a:ext uri="{FF2B5EF4-FFF2-40B4-BE49-F238E27FC236}">
                <a16:creationId xmlns:a16="http://schemas.microsoft.com/office/drawing/2014/main" id="{2305E731-1A3F-4B2C-8AAB-6292F07D6C6F}"/>
              </a:ext>
            </a:extLst>
          </p:cNvPr>
          <p:cNvSpPr txBox="1"/>
          <p:nvPr/>
        </p:nvSpPr>
        <p:spPr>
          <a:xfrm>
            <a:off x="1712954" y="2892277"/>
            <a:ext cx="1350050" cy="400110"/>
          </a:xfrm>
          <a:prstGeom prst="rect">
            <a:avLst/>
          </a:prstGeom>
          <a:noFill/>
        </p:spPr>
        <p:txBody>
          <a:bodyPr wrap="none" rtlCol="0">
            <a:spAutoFit/>
          </a:bodyPr>
          <a:lstStyle/>
          <a:p>
            <a:pPr algn="l"/>
            <a:r>
              <a:rPr lang="en-US" altLang="zh-CN" sz="2000" dirty="0"/>
              <a:t>appropriate</a:t>
            </a:r>
            <a:endParaRPr lang="zh-CN" altLang="en-US" sz="2000" dirty="0" err="1"/>
          </a:p>
        </p:txBody>
      </p:sp>
      <p:sp>
        <p:nvSpPr>
          <p:cNvPr id="97" name="TextBox 96">
            <a:extLst>
              <a:ext uri="{FF2B5EF4-FFF2-40B4-BE49-F238E27FC236}">
                <a16:creationId xmlns:a16="http://schemas.microsoft.com/office/drawing/2014/main" id="{51A575D0-960D-4890-A1CD-B41A2A7802C8}"/>
              </a:ext>
            </a:extLst>
          </p:cNvPr>
          <p:cNvSpPr txBox="1"/>
          <p:nvPr/>
        </p:nvSpPr>
        <p:spPr>
          <a:xfrm>
            <a:off x="4278718" y="2892277"/>
            <a:ext cx="1391728" cy="400110"/>
          </a:xfrm>
          <a:prstGeom prst="rect">
            <a:avLst/>
          </a:prstGeom>
          <a:noFill/>
        </p:spPr>
        <p:txBody>
          <a:bodyPr wrap="none" rtlCol="0">
            <a:spAutoFit/>
          </a:bodyPr>
          <a:lstStyle/>
          <a:p>
            <a:pPr algn="l"/>
            <a:r>
              <a:rPr lang="en-US" altLang="zh-CN" sz="2000" dirty="0"/>
              <a:t>underfitting</a:t>
            </a:r>
            <a:endParaRPr lang="zh-CN" altLang="en-US" sz="2000" dirty="0" err="1"/>
          </a:p>
        </p:txBody>
      </p:sp>
      <p:sp>
        <p:nvSpPr>
          <p:cNvPr id="123" name="TextBox 122">
            <a:extLst>
              <a:ext uri="{FF2B5EF4-FFF2-40B4-BE49-F238E27FC236}">
                <a16:creationId xmlns:a16="http://schemas.microsoft.com/office/drawing/2014/main" id="{97C7E40F-40D2-42E4-B6CE-346B47DC54A4}"/>
              </a:ext>
            </a:extLst>
          </p:cNvPr>
          <p:cNvSpPr txBox="1"/>
          <p:nvPr/>
        </p:nvSpPr>
        <p:spPr>
          <a:xfrm>
            <a:off x="6650532" y="2892277"/>
            <a:ext cx="1263487" cy="400110"/>
          </a:xfrm>
          <a:prstGeom prst="rect">
            <a:avLst/>
          </a:prstGeom>
          <a:noFill/>
        </p:spPr>
        <p:txBody>
          <a:bodyPr wrap="none" rtlCol="0">
            <a:spAutoFit/>
          </a:bodyPr>
          <a:lstStyle/>
          <a:p>
            <a:pPr algn="l"/>
            <a:r>
              <a:rPr lang="en-US" altLang="zh-CN" sz="2000" dirty="0"/>
              <a:t>overfitting</a:t>
            </a:r>
            <a:endParaRPr lang="zh-CN" altLang="en-US" sz="2000" dirty="0" err="1"/>
          </a:p>
        </p:txBody>
      </p:sp>
      <p:grpSp>
        <p:nvGrpSpPr>
          <p:cNvPr id="156" name="Group 155">
            <a:extLst>
              <a:ext uri="{FF2B5EF4-FFF2-40B4-BE49-F238E27FC236}">
                <a16:creationId xmlns:a16="http://schemas.microsoft.com/office/drawing/2014/main" id="{775290AE-44BA-4887-AF46-8CDE15238E3D}"/>
              </a:ext>
            </a:extLst>
          </p:cNvPr>
          <p:cNvGrpSpPr/>
          <p:nvPr/>
        </p:nvGrpSpPr>
        <p:grpSpPr>
          <a:xfrm>
            <a:off x="1655621" y="3566804"/>
            <a:ext cx="1666482" cy="2123786"/>
            <a:chOff x="1655621" y="3566804"/>
            <a:chExt cx="1666482" cy="2123786"/>
          </a:xfrm>
        </p:grpSpPr>
        <p:sp>
          <p:nvSpPr>
            <p:cNvPr id="52" name="Oval 8">
              <a:extLst>
                <a:ext uri="{FF2B5EF4-FFF2-40B4-BE49-F238E27FC236}">
                  <a16:creationId xmlns:a16="http://schemas.microsoft.com/office/drawing/2014/main" id="{4565A95C-4E89-4DAB-A22F-23CC501BD84B}"/>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3" name="Oval 9">
              <a:extLst>
                <a:ext uri="{FF2B5EF4-FFF2-40B4-BE49-F238E27FC236}">
                  <a16:creationId xmlns:a16="http://schemas.microsoft.com/office/drawing/2014/main" id="{EFBC299C-6A72-4FDF-AD9D-0944C5DB8C8A}"/>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4" name="Oval 10">
              <a:extLst>
                <a:ext uri="{FF2B5EF4-FFF2-40B4-BE49-F238E27FC236}">
                  <a16:creationId xmlns:a16="http://schemas.microsoft.com/office/drawing/2014/main" id="{D7E4F239-8069-43A5-A38D-7CD331223DC6}"/>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5" name="Oval 11">
              <a:extLst>
                <a:ext uri="{FF2B5EF4-FFF2-40B4-BE49-F238E27FC236}">
                  <a16:creationId xmlns:a16="http://schemas.microsoft.com/office/drawing/2014/main" id="{6A07352E-D373-4E1B-89B2-F809F66D1A28}"/>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56" name="Oval 12">
              <a:extLst>
                <a:ext uri="{FF2B5EF4-FFF2-40B4-BE49-F238E27FC236}">
                  <a16:creationId xmlns:a16="http://schemas.microsoft.com/office/drawing/2014/main" id="{D4035BD1-3C45-4448-B1DC-BA8681D54DCA}"/>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7" name="Oval 13">
              <a:extLst>
                <a:ext uri="{FF2B5EF4-FFF2-40B4-BE49-F238E27FC236}">
                  <a16:creationId xmlns:a16="http://schemas.microsoft.com/office/drawing/2014/main" id="{4AF0CFBF-BCEE-4D26-98D3-A09326D935AC}"/>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8" name="Oval 14">
              <a:extLst>
                <a:ext uri="{FF2B5EF4-FFF2-40B4-BE49-F238E27FC236}">
                  <a16:creationId xmlns:a16="http://schemas.microsoft.com/office/drawing/2014/main" id="{465E75B5-3B25-46C2-B147-ABB9AE3CBE45}"/>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9" name="Oval 15">
              <a:extLst>
                <a:ext uri="{FF2B5EF4-FFF2-40B4-BE49-F238E27FC236}">
                  <a16:creationId xmlns:a16="http://schemas.microsoft.com/office/drawing/2014/main" id="{642B15D2-CAB1-4874-BD67-303DB88EAEFE}"/>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5" name="Oval 28">
              <a:extLst>
                <a:ext uri="{FF2B5EF4-FFF2-40B4-BE49-F238E27FC236}">
                  <a16:creationId xmlns:a16="http://schemas.microsoft.com/office/drawing/2014/main" id="{7A3A1379-1399-4519-9F8E-1052BE913CEA}"/>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46" name="TextBox 33">
              <a:extLst>
                <a:ext uri="{FF2B5EF4-FFF2-40B4-BE49-F238E27FC236}">
                  <a16:creationId xmlns:a16="http://schemas.microsoft.com/office/drawing/2014/main" id="{6FACD01F-4ECF-439F-860B-5A55C287B8BD}"/>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66" name="Oval 8">
              <a:extLst>
                <a:ext uri="{FF2B5EF4-FFF2-40B4-BE49-F238E27FC236}">
                  <a16:creationId xmlns:a16="http://schemas.microsoft.com/office/drawing/2014/main" id="{DFF28B4C-8598-4704-9C8C-3B0A6F31CBB2}"/>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7" name="Oval 11">
              <a:extLst>
                <a:ext uri="{FF2B5EF4-FFF2-40B4-BE49-F238E27FC236}">
                  <a16:creationId xmlns:a16="http://schemas.microsoft.com/office/drawing/2014/main" id="{B824A926-3CFB-4044-A23B-C70C7B6D546D}"/>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68" name="Oval 14">
              <a:extLst>
                <a:ext uri="{FF2B5EF4-FFF2-40B4-BE49-F238E27FC236}">
                  <a16:creationId xmlns:a16="http://schemas.microsoft.com/office/drawing/2014/main" id="{18E6EE93-9DB9-441B-AFEC-CAA4A102B63D}"/>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9" name="TextBox 33">
              <a:extLst>
                <a:ext uri="{FF2B5EF4-FFF2-40B4-BE49-F238E27FC236}">
                  <a16:creationId xmlns:a16="http://schemas.microsoft.com/office/drawing/2014/main" id="{C5C45474-A571-4EAD-8792-E9B5CAABC164}"/>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73" name="Oval 8">
              <a:extLst>
                <a:ext uri="{FF2B5EF4-FFF2-40B4-BE49-F238E27FC236}">
                  <a16:creationId xmlns:a16="http://schemas.microsoft.com/office/drawing/2014/main" id="{B1CD0ED8-280C-4A92-91F3-E8FD2184F3D5}"/>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4" name="Oval 14">
              <a:extLst>
                <a:ext uri="{FF2B5EF4-FFF2-40B4-BE49-F238E27FC236}">
                  <a16:creationId xmlns:a16="http://schemas.microsoft.com/office/drawing/2014/main" id="{30F99040-741E-4776-9BB5-AFB0790F47F4}"/>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5" name="Oval 14">
              <a:extLst>
                <a:ext uri="{FF2B5EF4-FFF2-40B4-BE49-F238E27FC236}">
                  <a16:creationId xmlns:a16="http://schemas.microsoft.com/office/drawing/2014/main" id="{988A7866-F7B4-43BC-9E58-859711EBC7D1}"/>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6" name="Oval 8">
              <a:extLst>
                <a:ext uri="{FF2B5EF4-FFF2-40B4-BE49-F238E27FC236}">
                  <a16:creationId xmlns:a16="http://schemas.microsoft.com/office/drawing/2014/main" id="{2A0D7DE2-0000-45DB-8AFB-AF7413CDF52B}"/>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7" name="Oval 11">
              <a:extLst>
                <a:ext uri="{FF2B5EF4-FFF2-40B4-BE49-F238E27FC236}">
                  <a16:creationId xmlns:a16="http://schemas.microsoft.com/office/drawing/2014/main" id="{C140D429-8631-4348-92D0-E4743C4EF83B}"/>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90" name="Oval 12">
              <a:extLst>
                <a:ext uri="{FF2B5EF4-FFF2-40B4-BE49-F238E27FC236}">
                  <a16:creationId xmlns:a16="http://schemas.microsoft.com/office/drawing/2014/main" id="{C360F20C-6106-4D7C-883D-3D0A23AF1DC3}"/>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50" name="Oval 8">
              <a:extLst>
                <a:ext uri="{FF2B5EF4-FFF2-40B4-BE49-F238E27FC236}">
                  <a16:creationId xmlns:a16="http://schemas.microsoft.com/office/drawing/2014/main" id="{7E487AF8-ECBD-4D38-95C9-B49AED27E06E}"/>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grpSp>
        <p:nvGrpSpPr>
          <p:cNvPr id="157" name="Group 156">
            <a:extLst>
              <a:ext uri="{FF2B5EF4-FFF2-40B4-BE49-F238E27FC236}">
                <a16:creationId xmlns:a16="http://schemas.microsoft.com/office/drawing/2014/main" id="{D3B1176C-F3D8-44C7-B149-66A6A310FE6C}"/>
              </a:ext>
            </a:extLst>
          </p:cNvPr>
          <p:cNvGrpSpPr/>
          <p:nvPr/>
        </p:nvGrpSpPr>
        <p:grpSpPr>
          <a:xfrm>
            <a:off x="4171465" y="3551353"/>
            <a:ext cx="1666482" cy="2123786"/>
            <a:chOff x="1655621" y="3566804"/>
            <a:chExt cx="1666482" cy="2123786"/>
          </a:xfrm>
        </p:grpSpPr>
        <p:sp>
          <p:nvSpPr>
            <p:cNvPr id="158" name="Oval 8">
              <a:extLst>
                <a:ext uri="{FF2B5EF4-FFF2-40B4-BE49-F238E27FC236}">
                  <a16:creationId xmlns:a16="http://schemas.microsoft.com/office/drawing/2014/main" id="{7B926702-FFB9-46CB-92EB-1D54D656F68B}"/>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59" name="Oval 9">
              <a:extLst>
                <a:ext uri="{FF2B5EF4-FFF2-40B4-BE49-F238E27FC236}">
                  <a16:creationId xmlns:a16="http://schemas.microsoft.com/office/drawing/2014/main" id="{58A409F2-4A03-4E23-847E-7D4135248B95}"/>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60" name="Oval 10">
              <a:extLst>
                <a:ext uri="{FF2B5EF4-FFF2-40B4-BE49-F238E27FC236}">
                  <a16:creationId xmlns:a16="http://schemas.microsoft.com/office/drawing/2014/main" id="{EC77BE9B-8CA4-4BB5-A518-58DE93FD7161}"/>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61" name="Oval 11">
              <a:extLst>
                <a:ext uri="{FF2B5EF4-FFF2-40B4-BE49-F238E27FC236}">
                  <a16:creationId xmlns:a16="http://schemas.microsoft.com/office/drawing/2014/main" id="{551DC620-19C6-4ABE-88F1-5522764D5C9E}"/>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62" name="Oval 12">
              <a:extLst>
                <a:ext uri="{FF2B5EF4-FFF2-40B4-BE49-F238E27FC236}">
                  <a16:creationId xmlns:a16="http://schemas.microsoft.com/office/drawing/2014/main" id="{6CE25084-7002-4AD2-8E85-18D4CB070E5B}"/>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63" name="Oval 13">
              <a:extLst>
                <a:ext uri="{FF2B5EF4-FFF2-40B4-BE49-F238E27FC236}">
                  <a16:creationId xmlns:a16="http://schemas.microsoft.com/office/drawing/2014/main" id="{05E7BE6B-9C51-4266-A222-2485F5CC7BC9}"/>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64" name="Oval 14">
              <a:extLst>
                <a:ext uri="{FF2B5EF4-FFF2-40B4-BE49-F238E27FC236}">
                  <a16:creationId xmlns:a16="http://schemas.microsoft.com/office/drawing/2014/main" id="{3E3DA0EF-2B1C-4497-97CD-BD90BADC3AA8}"/>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65" name="Oval 15">
              <a:extLst>
                <a:ext uri="{FF2B5EF4-FFF2-40B4-BE49-F238E27FC236}">
                  <a16:creationId xmlns:a16="http://schemas.microsoft.com/office/drawing/2014/main" id="{5DC4E4E4-BD57-4F27-9337-1F46C10C9719}"/>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66" name="Oval 28">
              <a:extLst>
                <a:ext uri="{FF2B5EF4-FFF2-40B4-BE49-F238E27FC236}">
                  <a16:creationId xmlns:a16="http://schemas.microsoft.com/office/drawing/2014/main" id="{367A3E4D-E23D-4BA1-BC2F-59FEF8C09F84}"/>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167" name="TextBox 33">
              <a:extLst>
                <a:ext uri="{FF2B5EF4-FFF2-40B4-BE49-F238E27FC236}">
                  <a16:creationId xmlns:a16="http://schemas.microsoft.com/office/drawing/2014/main" id="{1A86CA7A-F105-442D-AF4C-CC6927A1BAC5}"/>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68" name="Oval 8">
              <a:extLst>
                <a:ext uri="{FF2B5EF4-FFF2-40B4-BE49-F238E27FC236}">
                  <a16:creationId xmlns:a16="http://schemas.microsoft.com/office/drawing/2014/main" id="{C2CCAC5E-9EE2-4871-A7C3-9350D724CFDB}"/>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69" name="Oval 11">
              <a:extLst>
                <a:ext uri="{FF2B5EF4-FFF2-40B4-BE49-F238E27FC236}">
                  <a16:creationId xmlns:a16="http://schemas.microsoft.com/office/drawing/2014/main" id="{3017A52C-977B-4446-9279-6DF90850E1AD}"/>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70" name="Oval 14">
              <a:extLst>
                <a:ext uri="{FF2B5EF4-FFF2-40B4-BE49-F238E27FC236}">
                  <a16:creationId xmlns:a16="http://schemas.microsoft.com/office/drawing/2014/main" id="{CFD7899E-45B3-4285-9432-CA809850212D}"/>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1" name="TextBox 33">
              <a:extLst>
                <a:ext uri="{FF2B5EF4-FFF2-40B4-BE49-F238E27FC236}">
                  <a16:creationId xmlns:a16="http://schemas.microsoft.com/office/drawing/2014/main" id="{F8334290-CF7C-45B1-B36C-E32939CAC421}"/>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72" name="Oval 8">
              <a:extLst>
                <a:ext uri="{FF2B5EF4-FFF2-40B4-BE49-F238E27FC236}">
                  <a16:creationId xmlns:a16="http://schemas.microsoft.com/office/drawing/2014/main" id="{38E98C48-C15C-44DF-912E-2C3EBC31B82A}"/>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3" name="Oval 14">
              <a:extLst>
                <a:ext uri="{FF2B5EF4-FFF2-40B4-BE49-F238E27FC236}">
                  <a16:creationId xmlns:a16="http://schemas.microsoft.com/office/drawing/2014/main" id="{2D0FED39-9F59-4F7E-92A7-09355D34E9F0}"/>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4" name="Oval 14">
              <a:extLst>
                <a:ext uri="{FF2B5EF4-FFF2-40B4-BE49-F238E27FC236}">
                  <a16:creationId xmlns:a16="http://schemas.microsoft.com/office/drawing/2014/main" id="{51898BA4-8E4D-49AA-8E0B-FA5F7DF2C740}"/>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5" name="Oval 8">
              <a:extLst>
                <a:ext uri="{FF2B5EF4-FFF2-40B4-BE49-F238E27FC236}">
                  <a16:creationId xmlns:a16="http://schemas.microsoft.com/office/drawing/2014/main" id="{5F976740-7CE5-4406-B6AC-148B2DF4E1C6}"/>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6" name="Oval 11">
              <a:extLst>
                <a:ext uri="{FF2B5EF4-FFF2-40B4-BE49-F238E27FC236}">
                  <a16:creationId xmlns:a16="http://schemas.microsoft.com/office/drawing/2014/main" id="{6C16B877-EDFC-4E29-A994-A5B3717DE1A4}"/>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77" name="Oval 12">
              <a:extLst>
                <a:ext uri="{FF2B5EF4-FFF2-40B4-BE49-F238E27FC236}">
                  <a16:creationId xmlns:a16="http://schemas.microsoft.com/office/drawing/2014/main" id="{D35BF136-6868-4B31-9C5D-944CEA46DC42}"/>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8" name="Oval 8">
              <a:extLst>
                <a:ext uri="{FF2B5EF4-FFF2-40B4-BE49-F238E27FC236}">
                  <a16:creationId xmlns:a16="http://schemas.microsoft.com/office/drawing/2014/main" id="{BE648FFE-ABEA-47C6-845E-F871A6394BE8}"/>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cxnSp>
        <p:nvCxnSpPr>
          <p:cNvPr id="179" name="Straight Connector 178">
            <a:extLst>
              <a:ext uri="{FF2B5EF4-FFF2-40B4-BE49-F238E27FC236}">
                <a16:creationId xmlns:a16="http://schemas.microsoft.com/office/drawing/2014/main" id="{CDB76A5E-01DE-4FF3-A90E-9AFCD76533FE}"/>
              </a:ext>
            </a:extLst>
          </p:cNvPr>
          <p:cNvCxnSpPr>
            <a:cxnSpLocks/>
          </p:cNvCxnSpPr>
          <p:nvPr/>
        </p:nvCxnSpPr>
        <p:spPr>
          <a:xfrm>
            <a:off x="4071460" y="4771045"/>
            <a:ext cx="1894337" cy="507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27485456-E263-460A-AA94-DE0B63145714}"/>
              </a:ext>
            </a:extLst>
          </p:cNvPr>
          <p:cNvGrpSpPr/>
          <p:nvPr/>
        </p:nvGrpSpPr>
        <p:grpSpPr>
          <a:xfrm>
            <a:off x="6511897" y="3551353"/>
            <a:ext cx="1666482" cy="2123786"/>
            <a:chOff x="1655621" y="3566804"/>
            <a:chExt cx="1666482" cy="2123786"/>
          </a:xfrm>
        </p:grpSpPr>
        <p:sp>
          <p:nvSpPr>
            <p:cNvPr id="182" name="Oval 8">
              <a:extLst>
                <a:ext uri="{FF2B5EF4-FFF2-40B4-BE49-F238E27FC236}">
                  <a16:creationId xmlns:a16="http://schemas.microsoft.com/office/drawing/2014/main" id="{EC0A0513-CFF6-4F8F-8F5D-D07D1880607B}"/>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3" name="Oval 9">
              <a:extLst>
                <a:ext uri="{FF2B5EF4-FFF2-40B4-BE49-F238E27FC236}">
                  <a16:creationId xmlns:a16="http://schemas.microsoft.com/office/drawing/2014/main" id="{4DD97473-776C-4DC7-8EAD-5A73404E9620}"/>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4" name="Oval 10">
              <a:extLst>
                <a:ext uri="{FF2B5EF4-FFF2-40B4-BE49-F238E27FC236}">
                  <a16:creationId xmlns:a16="http://schemas.microsoft.com/office/drawing/2014/main" id="{B3032A10-B8B1-4669-9DA3-19C14411C9E2}"/>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5" name="Oval 11">
              <a:extLst>
                <a:ext uri="{FF2B5EF4-FFF2-40B4-BE49-F238E27FC236}">
                  <a16:creationId xmlns:a16="http://schemas.microsoft.com/office/drawing/2014/main" id="{F434F33B-39F4-4807-AF31-84EB6D4533A1}"/>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86" name="Oval 12">
              <a:extLst>
                <a:ext uri="{FF2B5EF4-FFF2-40B4-BE49-F238E27FC236}">
                  <a16:creationId xmlns:a16="http://schemas.microsoft.com/office/drawing/2014/main" id="{88F8FD82-1DEE-4E21-9D23-046B02EB0221}"/>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7" name="Oval 13">
              <a:extLst>
                <a:ext uri="{FF2B5EF4-FFF2-40B4-BE49-F238E27FC236}">
                  <a16:creationId xmlns:a16="http://schemas.microsoft.com/office/drawing/2014/main" id="{0DB13C5C-9AA0-46D7-BFE5-A30D8D7F3AA2}"/>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8" name="Oval 14">
              <a:extLst>
                <a:ext uri="{FF2B5EF4-FFF2-40B4-BE49-F238E27FC236}">
                  <a16:creationId xmlns:a16="http://schemas.microsoft.com/office/drawing/2014/main" id="{1D96C58F-15E1-4AC4-9664-0B7BC891C85F}"/>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9" name="Oval 15">
              <a:extLst>
                <a:ext uri="{FF2B5EF4-FFF2-40B4-BE49-F238E27FC236}">
                  <a16:creationId xmlns:a16="http://schemas.microsoft.com/office/drawing/2014/main" id="{5345BF30-82C5-40E2-81F3-B7A92BD6FAB5}"/>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0" name="Oval 28">
              <a:extLst>
                <a:ext uri="{FF2B5EF4-FFF2-40B4-BE49-F238E27FC236}">
                  <a16:creationId xmlns:a16="http://schemas.microsoft.com/office/drawing/2014/main" id="{57C3EA09-0973-45FF-9D44-E5074526E2B2}"/>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191" name="TextBox 33">
              <a:extLst>
                <a:ext uri="{FF2B5EF4-FFF2-40B4-BE49-F238E27FC236}">
                  <a16:creationId xmlns:a16="http://schemas.microsoft.com/office/drawing/2014/main" id="{93F0B70C-5B5A-4D82-9D5A-CCD3A8BE1101}"/>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92" name="Oval 8">
              <a:extLst>
                <a:ext uri="{FF2B5EF4-FFF2-40B4-BE49-F238E27FC236}">
                  <a16:creationId xmlns:a16="http://schemas.microsoft.com/office/drawing/2014/main" id="{837BC673-BBD7-4071-82C6-16A85DE6B80F}"/>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3" name="Oval 11">
              <a:extLst>
                <a:ext uri="{FF2B5EF4-FFF2-40B4-BE49-F238E27FC236}">
                  <a16:creationId xmlns:a16="http://schemas.microsoft.com/office/drawing/2014/main" id="{EF21C1CE-A168-4C73-AB3B-AEED05AAF87B}"/>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94" name="Oval 14">
              <a:extLst>
                <a:ext uri="{FF2B5EF4-FFF2-40B4-BE49-F238E27FC236}">
                  <a16:creationId xmlns:a16="http://schemas.microsoft.com/office/drawing/2014/main" id="{B5B0DF8A-1DFB-44FC-A5E1-E8AB13A4946F}"/>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5" name="TextBox 33">
              <a:extLst>
                <a:ext uri="{FF2B5EF4-FFF2-40B4-BE49-F238E27FC236}">
                  <a16:creationId xmlns:a16="http://schemas.microsoft.com/office/drawing/2014/main" id="{CB233550-104B-4881-9C40-9D54E05685A3}"/>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96" name="Oval 8">
              <a:extLst>
                <a:ext uri="{FF2B5EF4-FFF2-40B4-BE49-F238E27FC236}">
                  <a16:creationId xmlns:a16="http://schemas.microsoft.com/office/drawing/2014/main" id="{59C218ED-CE1D-4C07-AEAC-AAF1C7E26202}"/>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7" name="Oval 14">
              <a:extLst>
                <a:ext uri="{FF2B5EF4-FFF2-40B4-BE49-F238E27FC236}">
                  <a16:creationId xmlns:a16="http://schemas.microsoft.com/office/drawing/2014/main" id="{467B746E-867C-408A-A307-C3D320D88C65}"/>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8" name="Oval 14">
              <a:extLst>
                <a:ext uri="{FF2B5EF4-FFF2-40B4-BE49-F238E27FC236}">
                  <a16:creationId xmlns:a16="http://schemas.microsoft.com/office/drawing/2014/main" id="{995EC841-9AC2-43C0-937C-E4B7C774F8B5}"/>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9" name="Oval 8">
              <a:extLst>
                <a:ext uri="{FF2B5EF4-FFF2-40B4-BE49-F238E27FC236}">
                  <a16:creationId xmlns:a16="http://schemas.microsoft.com/office/drawing/2014/main" id="{50727F4F-A6C3-4E0C-95DD-4AF028E382EB}"/>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00" name="Oval 11">
              <a:extLst>
                <a:ext uri="{FF2B5EF4-FFF2-40B4-BE49-F238E27FC236}">
                  <a16:creationId xmlns:a16="http://schemas.microsoft.com/office/drawing/2014/main" id="{3BC57BA5-3DBE-49A1-97CA-BF4465B8D7B2}"/>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01" name="Oval 12">
              <a:extLst>
                <a:ext uri="{FF2B5EF4-FFF2-40B4-BE49-F238E27FC236}">
                  <a16:creationId xmlns:a16="http://schemas.microsoft.com/office/drawing/2014/main" id="{DEB76103-92C8-4A9D-A026-7EA82E773C0E}"/>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02" name="Oval 8">
              <a:extLst>
                <a:ext uri="{FF2B5EF4-FFF2-40B4-BE49-F238E27FC236}">
                  <a16:creationId xmlns:a16="http://schemas.microsoft.com/office/drawing/2014/main" id="{4EBADF50-E868-45C0-81FF-B8C1EAF7F7FB}"/>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203" name="Freeform: Shape 202">
            <a:extLst>
              <a:ext uri="{FF2B5EF4-FFF2-40B4-BE49-F238E27FC236}">
                <a16:creationId xmlns:a16="http://schemas.microsoft.com/office/drawing/2014/main" id="{66A5560A-7C7E-4F68-8ABC-3F43FC932525}"/>
              </a:ext>
            </a:extLst>
          </p:cNvPr>
          <p:cNvSpPr/>
          <p:nvPr/>
        </p:nvSpPr>
        <p:spPr>
          <a:xfrm>
            <a:off x="6400800" y="4197769"/>
            <a:ext cx="1918249" cy="618362"/>
          </a:xfrm>
          <a:custGeom>
            <a:avLst/>
            <a:gdLst>
              <a:gd name="connsiteX0" fmla="*/ 0 w 1918249"/>
              <a:gd name="connsiteY0" fmla="*/ 347598 h 618362"/>
              <a:gd name="connsiteX1" fmla="*/ 266330 w 1918249"/>
              <a:gd name="connsiteY1" fmla="*/ 161167 h 618362"/>
              <a:gd name="connsiteX2" fmla="*/ 506027 w 1918249"/>
              <a:gd name="connsiteY2" fmla="*/ 294332 h 618362"/>
              <a:gd name="connsiteX3" fmla="*/ 541538 w 1918249"/>
              <a:gd name="connsiteY3" fmla="*/ 542907 h 618362"/>
              <a:gd name="connsiteX4" fmla="*/ 648070 w 1918249"/>
              <a:gd name="connsiteY4" fmla="*/ 596173 h 618362"/>
              <a:gd name="connsiteX5" fmla="*/ 852256 w 1918249"/>
              <a:gd name="connsiteY5" fmla="*/ 578417 h 618362"/>
              <a:gd name="connsiteX6" fmla="*/ 958788 w 1918249"/>
              <a:gd name="connsiteY6" fmla="*/ 152289 h 618362"/>
              <a:gd name="connsiteX7" fmla="*/ 1145219 w 1918249"/>
              <a:gd name="connsiteY7" fmla="*/ 10247 h 618362"/>
              <a:gd name="connsiteX8" fmla="*/ 1331650 w 1918249"/>
              <a:gd name="connsiteY8" fmla="*/ 45757 h 618362"/>
              <a:gd name="connsiteX9" fmla="*/ 1287262 w 1918249"/>
              <a:gd name="connsiteY9" fmla="*/ 320965 h 618362"/>
              <a:gd name="connsiteX10" fmla="*/ 1615736 w 1918249"/>
              <a:gd name="connsiteY10" fmla="*/ 374231 h 618362"/>
              <a:gd name="connsiteX11" fmla="*/ 1882066 w 1918249"/>
              <a:gd name="connsiteY11" fmla="*/ 170045 h 618362"/>
              <a:gd name="connsiteX12" fmla="*/ 1908699 w 1918249"/>
              <a:gd name="connsiteY12" fmla="*/ 143412 h 6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249" h="618362">
                <a:moveTo>
                  <a:pt x="0" y="347598"/>
                </a:moveTo>
                <a:cubicBezTo>
                  <a:pt x="90996" y="258821"/>
                  <a:pt x="181992" y="170045"/>
                  <a:pt x="266330" y="161167"/>
                </a:cubicBezTo>
                <a:cubicBezTo>
                  <a:pt x="350668" y="152289"/>
                  <a:pt x="460159" y="230709"/>
                  <a:pt x="506027" y="294332"/>
                </a:cubicBezTo>
                <a:cubicBezTo>
                  <a:pt x="551895" y="357955"/>
                  <a:pt x="517864" y="492600"/>
                  <a:pt x="541538" y="542907"/>
                </a:cubicBezTo>
                <a:cubicBezTo>
                  <a:pt x="565212" y="593214"/>
                  <a:pt x="596284" y="590255"/>
                  <a:pt x="648070" y="596173"/>
                </a:cubicBezTo>
                <a:cubicBezTo>
                  <a:pt x="699856" y="602091"/>
                  <a:pt x="800470" y="652398"/>
                  <a:pt x="852256" y="578417"/>
                </a:cubicBezTo>
                <a:cubicBezTo>
                  <a:pt x="904042" y="504436"/>
                  <a:pt x="909961" y="246984"/>
                  <a:pt x="958788" y="152289"/>
                </a:cubicBezTo>
                <a:cubicBezTo>
                  <a:pt x="1007615" y="57594"/>
                  <a:pt x="1083075" y="28002"/>
                  <a:pt x="1145219" y="10247"/>
                </a:cubicBezTo>
                <a:cubicBezTo>
                  <a:pt x="1207363" y="-7508"/>
                  <a:pt x="1307976" y="-6029"/>
                  <a:pt x="1331650" y="45757"/>
                </a:cubicBezTo>
                <a:cubicBezTo>
                  <a:pt x="1355324" y="97543"/>
                  <a:pt x="1239914" y="266219"/>
                  <a:pt x="1287262" y="320965"/>
                </a:cubicBezTo>
                <a:cubicBezTo>
                  <a:pt x="1334610" y="375711"/>
                  <a:pt x="1516602" y="399384"/>
                  <a:pt x="1615736" y="374231"/>
                </a:cubicBezTo>
                <a:cubicBezTo>
                  <a:pt x="1714870" y="349078"/>
                  <a:pt x="1833239" y="208515"/>
                  <a:pt x="1882066" y="170045"/>
                </a:cubicBezTo>
                <a:cubicBezTo>
                  <a:pt x="1930893" y="131575"/>
                  <a:pt x="1919796" y="137493"/>
                  <a:pt x="1908699" y="14341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TextBox 82">
            <a:extLst>
              <a:ext uri="{FF2B5EF4-FFF2-40B4-BE49-F238E27FC236}">
                <a16:creationId xmlns:a16="http://schemas.microsoft.com/office/drawing/2014/main" id="{D3738BDF-CE8C-4152-9935-151EF35E2EA2}"/>
              </a:ext>
            </a:extLst>
          </p:cNvPr>
          <p:cNvSpPr txBox="1"/>
          <p:nvPr/>
        </p:nvSpPr>
        <p:spPr>
          <a:xfrm>
            <a:off x="2772469" y="1080000"/>
            <a:ext cx="3599062" cy="461665"/>
          </a:xfrm>
          <a:prstGeom prst="rect">
            <a:avLst/>
          </a:prstGeom>
          <a:noFill/>
        </p:spPr>
        <p:txBody>
          <a:bodyPr wrap="none" rtlCol="0">
            <a:spAutoFit/>
          </a:bodyPr>
          <a:lstStyle/>
          <a:p>
            <a:pPr algn="l"/>
            <a:r>
              <a:rPr lang="en-US" altLang="zh-CN" sz="2400" dirty="0"/>
              <a:t>Overfitting and underfitting</a:t>
            </a:r>
            <a:endParaRPr lang="zh-CN" altLang="en-US" sz="2400" dirty="0" err="1"/>
          </a:p>
        </p:txBody>
      </p:sp>
    </p:spTree>
    <p:extLst>
      <p:ext uri="{BB962C8B-B14F-4D97-AF65-F5344CB8AC3E}">
        <p14:creationId xmlns:p14="http://schemas.microsoft.com/office/powerpoint/2010/main" val="2438041673"/>
      </p:ext>
    </p:extLst>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9A84762-9604-414F-9E3C-EE913E23115A}"/>
              </a:ext>
            </a:extLst>
          </p:cNvPr>
          <p:cNvSpPr txBox="1"/>
          <p:nvPr/>
        </p:nvSpPr>
        <p:spPr>
          <a:xfrm>
            <a:off x="2277141" y="5518736"/>
            <a:ext cx="4679486" cy="369332"/>
          </a:xfrm>
          <a:prstGeom prst="rect">
            <a:avLst/>
          </a:prstGeom>
          <a:noFill/>
        </p:spPr>
        <p:txBody>
          <a:bodyPr wrap="none" rtlCol="0">
            <a:spAutoFit/>
          </a:bodyPr>
          <a:lstStyle/>
          <a:p>
            <a:pPr algn="l"/>
            <a:r>
              <a:rPr lang="en-US" altLang="zh-CN" b="1" dirty="0"/>
              <a:t>Underfitting</a:t>
            </a:r>
            <a:r>
              <a:rPr lang="en-US" altLang="zh-CN" dirty="0"/>
              <a:t>: training accuracy      test accuracy</a:t>
            </a:r>
            <a:endParaRPr lang="zh-CN" altLang="en-US" dirty="0" err="1"/>
          </a:p>
        </p:txBody>
      </p:sp>
      <p:sp>
        <p:nvSpPr>
          <p:cNvPr id="18" name="TextBox 17">
            <a:extLst>
              <a:ext uri="{FF2B5EF4-FFF2-40B4-BE49-F238E27FC236}">
                <a16:creationId xmlns:a16="http://schemas.microsoft.com/office/drawing/2014/main" id="{4583E323-4AE1-4A8E-B495-EB2DC4ADA505}"/>
              </a:ext>
            </a:extLst>
          </p:cNvPr>
          <p:cNvSpPr txBox="1"/>
          <p:nvPr/>
        </p:nvSpPr>
        <p:spPr>
          <a:xfrm>
            <a:off x="2277141" y="5990515"/>
            <a:ext cx="4551246" cy="369332"/>
          </a:xfrm>
          <a:prstGeom prst="rect">
            <a:avLst/>
          </a:prstGeom>
          <a:noFill/>
        </p:spPr>
        <p:txBody>
          <a:bodyPr wrap="none" rtlCol="0">
            <a:spAutoFit/>
          </a:bodyPr>
          <a:lstStyle/>
          <a:p>
            <a:pPr algn="l"/>
            <a:r>
              <a:rPr lang="en-US" altLang="zh-CN" b="1" dirty="0"/>
              <a:t>Overfitting</a:t>
            </a:r>
            <a:r>
              <a:rPr lang="en-US" altLang="zh-CN" dirty="0"/>
              <a:t>: training accuracy      test accuracy</a:t>
            </a:r>
            <a:endParaRPr lang="zh-CN" altLang="en-US" dirty="0" err="1"/>
          </a:p>
        </p:txBody>
      </p:sp>
      <p:pic>
        <p:nvPicPr>
          <p:cNvPr id="3" name="Picture 2">
            <a:extLst>
              <a:ext uri="{FF2B5EF4-FFF2-40B4-BE49-F238E27FC236}">
                <a16:creationId xmlns:a16="http://schemas.microsoft.com/office/drawing/2014/main" id="{85BCC443-E452-4429-94E9-4E875E4C4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227" y="1811043"/>
            <a:ext cx="5735482" cy="3118126"/>
          </a:xfrm>
          <a:prstGeom prst="rect">
            <a:avLst/>
          </a:prstGeom>
        </p:spPr>
      </p:pic>
      <p:sp>
        <p:nvSpPr>
          <p:cNvPr id="4" name="TextBox 3">
            <a:extLst>
              <a:ext uri="{FF2B5EF4-FFF2-40B4-BE49-F238E27FC236}">
                <a16:creationId xmlns:a16="http://schemas.microsoft.com/office/drawing/2014/main" id="{566954C7-AC65-43F0-B2D5-81CB93CF935E}"/>
              </a:ext>
            </a:extLst>
          </p:cNvPr>
          <p:cNvSpPr txBox="1"/>
          <p:nvPr/>
        </p:nvSpPr>
        <p:spPr>
          <a:xfrm>
            <a:off x="1296141" y="1349378"/>
            <a:ext cx="1069524" cy="369332"/>
          </a:xfrm>
          <a:prstGeom prst="rect">
            <a:avLst/>
          </a:prstGeom>
          <a:noFill/>
        </p:spPr>
        <p:txBody>
          <a:bodyPr wrap="none" rtlCol="0">
            <a:spAutoFit/>
          </a:bodyPr>
          <a:lstStyle/>
          <a:p>
            <a:pPr algn="l"/>
            <a:r>
              <a:rPr lang="en-US" altLang="zh-CN" dirty="0"/>
              <a:t>Accuracy</a:t>
            </a:r>
            <a:endParaRPr lang="zh-CN" altLang="en-US" dirty="0" err="1"/>
          </a:p>
        </p:txBody>
      </p:sp>
      <p:sp>
        <p:nvSpPr>
          <p:cNvPr id="5" name="TextBox 4">
            <a:extLst>
              <a:ext uri="{FF2B5EF4-FFF2-40B4-BE49-F238E27FC236}">
                <a16:creationId xmlns:a16="http://schemas.microsoft.com/office/drawing/2014/main" id="{FD0B03B7-7294-4DFC-8C10-ADCE2FC6314A}"/>
              </a:ext>
            </a:extLst>
          </p:cNvPr>
          <p:cNvSpPr txBox="1"/>
          <p:nvPr/>
        </p:nvSpPr>
        <p:spPr>
          <a:xfrm>
            <a:off x="6331260" y="4836836"/>
            <a:ext cx="1580754" cy="369332"/>
          </a:xfrm>
          <a:prstGeom prst="rect">
            <a:avLst/>
          </a:prstGeom>
          <a:noFill/>
        </p:spPr>
        <p:txBody>
          <a:bodyPr wrap="none" rtlCol="0">
            <a:spAutoFit/>
          </a:bodyPr>
          <a:lstStyle/>
          <a:p>
            <a:pPr algn="l"/>
            <a:r>
              <a:rPr lang="en-US" altLang="zh-CN" dirty="0"/>
              <a:t>Training epoch</a:t>
            </a:r>
            <a:endParaRPr lang="zh-CN" altLang="en-US" dirty="0" err="1"/>
          </a:p>
        </p:txBody>
      </p:sp>
      <p:sp>
        <p:nvSpPr>
          <p:cNvPr id="6" name="TextBox 5">
            <a:extLst>
              <a:ext uri="{FF2B5EF4-FFF2-40B4-BE49-F238E27FC236}">
                <a16:creationId xmlns:a16="http://schemas.microsoft.com/office/drawing/2014/main" id="{054D4E47-48AA-4306-8195-9AAE9E6269FE}"/>
              </a:ext>
            </a:extLst>
          </p:cNvPr>
          <p:cNvSpPr txBox="1"/>
          <p:nvPr/>
        </p:nvSpPr>
        <p:spPr>
          <a:xfrm>
            <a:off x="5184561" y="1718710"/>
            <a:ext cx="1217000" cy="369332"/>
          </a:xfrm>
          <a:prstGeom prst="rect">
            <a:avLst/>
          </a:prstGeom>
          <a:noFill/>
        </p:spPr>
        <p:txBody>
          <a:bodyPr wrap="none" rtlCol="0">
            <a:spAutoFit/>
          </a:bodyPr>
          <a:lstStyle/>
          <a:p>
            <a:pPr algn="l"/>
            <a:r>
              <a:rPr lang="en-US" altLang="zh-CN" dirty="0"/>
              <a:t>training set</a:t>
            </a:r>
            <a:endParaRPr lang="zh-CN" altLang="en-US" dirty="0" err="1"/>
          </a:p>
        </p:txBody>
      </p:sp>
      <p:sp>
        <p:nvSpPr>
          <p:cNvPr id="7" name="TextBox 6">
            <a:extLst>
              <a:ext uri="{FF2B5EF4-FFF2-40B4-BE49-F238E27FC236}">
                <a16:creationId xmlns:a16="http://schemas.microsoft.com/office/drawing/2014/main" id="{535FC88F-21EC-4E4A-983C-058E1ED494D3}"/>
              </a:ext>
            </a:extLst>
          </p:cNvPr>
          <p:cNvSpPr txBox="1"/>
          <p:nvPr/>
        </p:nvSpPr>
        <p:spPr>
          <a:xfrm>
            <a:off x="6171462" y="2769942"/>
            <a:ext cx="819455" cy="369332"/>
          </a:xfrm>
          <a:prstGeom prst="rect">
            <a:avLst/>
          </a:prstGeom>
          <a:noFill/>
        </p:spPr>
        <p:txBody>
          <a:bodyPr wrap="none" rtlCol="0">
            <a:spAutoFit/>
          </a:bodyPr>
          <a:lstStyle/>
          <a:p>
            <a:pPr algn="l"/>
            <a:r>
              <a:rPr lang="en-US" altLang="zh-CN" dirty="0"/>
              <a:t>test set</a:t>
            </a:r>
            <a:endParaRPr lang="zh-CN" altLang="en-US" dirty="0" err="1"/>
          </a:p>
        </p:txBody>
      </p:sp>
      <p:cxnSp>
        <p:nvCxnSpPr>
          <p:cNvPr id="10" name="Straight Connector 9">
            <a:extLst>
              <a:ext uri="{FF2B5EF4-FFF2-40B4-BE49-F238E27FC236}">
                <a16:creationId xmlns:a16="http://schemas.microsoft.com/office/drawing/2014/main" id="{AAD0A675-D1A3-441F-AE52-5DF6B990A2E8}"/>
              </a:ext>
            </a:extLst>
          </p:cNvPr>
          <p:cNvCxnSpPr/>
          <p:nvPr/>
        </p:nvCxnSpPr>
        <p:spPr>
          <a:xfrm>
            <a:off x="3330608" y="1997474"/>
            <a:ext cx="0" cy="302402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97CDFA-B82C-4081-91A5-8B75B56DC2F0}"/>
              </a:ext>
            </a:extLst>
          </p:cNvPr>
          <p:cNvSpPr txBox="1"/>
          <p:nvPr/>
        </p:nvSpPr>
        <p:spPr>
          <a:xfrm>
            <a:off x="2042348" y="4744503"/>
            <a:ext cx="1274708" cy="369332"/>
          </a:xfrm>
          <a:prstGeom prst="rect">
            <a:avLst/>
          </a:prstGeom>
          <a:noFill/>
        </p:spPr>
        <p:txBody>
          <a:bodyPr wrap="none" rtlCol="0">
            <a:spAutoFit/>
          </a:bodyPr>
          <a:lstStyle/>
          <a:p>
            <a:pPr algn="l"/>
            <a:r>
              <a:rPr lang="en-US" altLang="zh-CN" dirty="0">
                <a:solidFill>
                  <a:srgbClr val="FF0000"/>
                </a:solidFill>
              </a:rPr>
              <a:t>underfitting</a:t>
            </a:r>
            <a:endParaRPr lang="zh-CN" altLang="en-US" dirty="0" err="1">
              <a:solidFill>
                <a:srgbClr val="FF0000"/>
              </a:solidFill>
            </a:endParaRPr>
          </a:p>
        </p:txBody>
      </p:sp>
      <p:sp>
        <p:nvSpPr>
          <p:cNvPr id="13" name="TextBox 12">
            <a:extLst>
              <a:ext uri="{FF2B5EF4-FFF2-40B4-BE49-F238E27FC236}">
                <a16:creationId xmlns:a16="http://schemas.microsoft.com/office/drawing/2014/main" id="{DCF8650B-254E-4383-8FA6-8525BAD3787A}"/>
              </a:ext>
            </a:extLst>
          </p:cNvPr>
          <p:cNvSpPr txBox="1"/>
          <p:nvPr/>
        </p:nvSpPr>
        <p:spPr>
          <a:xfrm>
            <a:off x="3541323" y="4755458"/>
            <a:ext cx="1159292" cy="369332"/>
          </a:xfrm>
          <a:prstGeom prst="rect">
            <a:avLst/>
          </a:prstGeom>
          <a:noFill/>
        </p:spPr>
        <p:txBody>
          <a:bodyPr wrap="none" rtlCol="0">
            <a:spAutoFit/>
          </a:bodyPr>
          <a:lstStyle/>
          <a:p>
            <a:pPr algn="l"/>
            <a:r>
              <a:rPr lang="en-US" altLang="zh-CN" dirty="0">
                <a:solidFill>
                  <a:srgbClr val="FF0000"/>
                </a:solidFill>
              </a:rPr>
              <a:t>overfitting</a:t>
            </a:r>
            <a:endParaRPr lang="zh-CN" altLang="en-US" dirty="0" err="1">
              <a:solidFill>
                <a:srgbClr val="FF0000"/>
              </a:solidFill>
            </a:endParaRPr>
          </a:p>
        </p:txBody>
      </p:sp>
      <p:cxnSp>
        <p:nvCxnSpPr>
          <p:cNvPr id="15" name="Straight Arrow Connector 14">
            <a:extLst>
              <a:ext uri="{FF2B5EF4-FFF2-40B4-BE49-F238E27FC236}">
                <a16:creationId xmlns:a16="http://schemas.microsoft.com/office/drawing/2014/main" id="{BBDA77A0-9666-469B-9064-60857AD7B44B}"/>
              </a:ext>
            </a:extLst>
          </p:cNvPr>
          <p:cNvCxnSpPr>
            <a:cxnSpLocks/>
          </p:cNvCxnSpPr>
          <p:nvPr/>
        </p:nvCxnSpPr>
        <p:spPr>
          <a:xfrm flipV="1">
            <a:off x="5389518" y="5527614"/>
            <a:ext cx="0" cy="343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BA11B0-47CD-4854-AA4E-8647706D7146}"/>
              </a:ext>
            </a:extLst>
          </p:cNvPr>
          <p:cNvCxnSpPr>
            <a:cxnSpLocks/>
          </p:cNvCxnSpPr>
          <p:nvPr/>
        </p:nvCxnSpPr>
        <p:spPr>
          <a:xfrm>
            <a:off x="6766001" y="5994329"/>
            <a:ext cx="0" cy="3693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2238ED-C6E7-4970-AFDD-7AA506984471}"/>
              </a:ext>
            </a:extLst>
          </p:cNvPr>
          <p:cNvCxnSpPr>
            <a:cxnSpLocks/>
          </p:cNvCxnSpPr>
          <p:nvPr/>
        </p:nvCxnSpPr>
        <p:spPr>
          <a:xfrm flipV="1">
            <a:off x="6900963" y="5509858"/>
            <a:ext cx="0" cy="343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6CBA00-7604-4CB5-AD5A-EB0CAA38947D}"/>
              </a:ext>
            </a:extLst>
          </p:cNvPr>
          <p:cNvCxnSpPr>
            <a:cxnSpLocks/>
          </p:cNvCxnSpPr>
          <p:nvPr/>
        </p:nvCxnSpPr>
        <p:spPr>
          <a:xfrm flipV="1">
            <a:off x="5231198" y="6003207"/>
            <a:ext cx="0" cy="343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9B79A2D-47E4-44AC-BF36-DF32D006EA23}"/>
              </a:ext>
            </a:extLst>
          </p:cNvPr>
          <p:cNvSpPr txBox="1"/>
          <p:nvPr/>
        </p:nvSpPr>
        <p:spPr>
          <a:xfrm>
            <a:off x="2772469" y="1080000"/>
            <a:ext cx="3599062" cy="461665"/>
          </a:xfrm>
          <a:prstGeom prst="rect">
            <a:avLst/>
          </a:prstGeom>
          <a:noFill/>
        </p:spPr>
        <p:txBody>
          <a:bodyPr wrap="none" rtlCol="0">
            <a:spAutoFit/>
          </a:bodyPr>
          <a:lstStyle/>
          <a:p>
            <a:pPr algn="l"/>
            <a:r>
              <a:rPr lang="en-US" altLang="zh-CN" sz="2400" dirty="0"/>
              <a:t>Overfitting and underfitting</a:t>
            </a:r>
            <a:endParaRPr lang="zh-CN" altLang="en-US" sz="2400" dirty="0" err="1"/>
          </a:p>
        </p:txBody>
      </p:sp>
    </p:spTree>
    <p:extLst>
      <p:ext uri="{BB962C8B-B14F-4D97-AF65-F5344CB8AC3E}">
        <p14:creationId xmlns:p14="http://schemas.microsoft.com/office/powerpoint/2010/main" val="394206264"/>
      </p:ext>
    </p:extLst>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BCC443-E452-4429-94E9-4E875E4C4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227" y="1811043"/>
            <a:ext cx="5735482" cy="3118126"/>
          </a:xfrm>
          <a:prstGeom prst="rect">
            <a:avLst/>
          </a:prstGeom>
        </p:spPr>
      </p:pic>
      <p:sp>
        <p:nvSpPr>
          <p:cNvPr id="4" name="TextBox 3">
            <a:extLst>
              <a:ext uri="{FF2B5EF4-FFF2-40B4-BE49-F238E27FC236}">
                <a16:creationId xmlns:a16="http://schemas.microsoft.com/office/drawing/2014/main" id="{566954C7-AC65-43F0-B2D5-81CB93CF935E}"/>
              </a:ext>
            </a:extLst>
          </p:cNvPr>
          <p:cNvSpPr txBox="1"/>
          <p:nvPr/>
        </p:nvSpPr>
        <p:spPr>
          <a:xfrm>
            <a:off x="1296141" y="1349378"/>
            <a:ext cx="1069524" cy="369332"/>
          </a:xfrm>
          <a:prstGeom prst="rect">
            <a:avLst/>
          </a:prstGeom>
          <a:noFill/>
        </p:spPr>
        <p:txBody>
          <a:bodyPr wrap="none" rtlCol="0">
            <a:spAutoFit/>
          </a:bodyPr>
          <a:lstStyle/>
          <a:p>
            <a:pPr algn="l"/>
            <a:r>
              <a:rPr lang="en-US" altLang="zh-CN" dirty="0"/>
              <a:t>Accuracy</a:t>
            </a:r>
            <a:endParaRPr lang="zh-CN" altLang="en-US" dirty="0" err="1"/>
          </a:p>
        </p:txBody>
      </p:sp>
      <p:sp>
        <p:nvSpPr>
          <p:cNvPr id="5" name="TextBox 4">
            <a:extLst>
              <a:ext uri="{FF2B5EF4-FFF2-40B4-BE49-F238E27FC236}">
                <a16:creationId xmlns:a16="http://schemas.microsoft.com/office/drawing/2014/main" id="{FD0B03B7-7294-4DFC-8C10-ADCE2FC6314A}"/>
              </a:ext>
            </a:extLst>
          </p:cNvPr>
          <p:cNvSpPr txBox="1"/>
          <p:nvPr/>
        </p:nvSpPr>
        <p:spPr>
          <a:xfrm>
            <a:off x="6331260" y="4836836"/>
            <a:ext cx="1580754" cy="369332"/>
          </a:xfrm>
          <a:prstGeom prst="rect">
            <a:avLst/>
          </a:prstGeom>
          <a:noFill/>
        </p:spPr>
        <p:txBody>
          <a:bodyPr wrap="none" rtlCol="0">
            <a:spAutoFit/>
          </a:bodyPr>
          <a:lstStyle/>
          <a:p>
            <a:pPr algn="l"/>
            <a:r>
              <a:rPr lang="en-US" altLang="zh-CN" dirty="0"/>
              <a:t>Training epoch</a:t>
            </a:r>
            <a:endParaRPr lang="zh-CN" altLang="en-US" dirty="0" err="1"/>
          </a:p>
        </p:txBody>
      </p:sp>
      <p:sp>
        <p:nvSpPr>
          <p:cNvPr id="6" name="TextBox 5">
            <a:extLst>
              <a:ext uri="{FF2B5EF4-FFF2-40B4-BE49-F238E27FC236}">
                <a16:creationId xmlns:a16="http://schemas.microsoft.com/office/drawing/2014/main" id="{054D4E47-48AA-4306-8195-9AAE9E6269FE}"/>
              </a:ext>
            </a:extLst>
          </p:cNvPr>
          <p:cNvSpPr txBox="1"/>
          <p:nvPr/>
        </p:nvSpPr>
        <p:spPr>
          <a:xfrm>
            <a:off x="5184561" y="1718710"/>
            <a:ext cx="1217000" cy="369332"/>
          </a:xfrm>
          <a:prstGeom prst="rect">
            <a:avLst/>
          </a:prstGeom>
          <a:noFill/>
        </p:spPr>
        <p:txBody>
          <a:bodyPr wrap="none" rtlCol="0">
            <a:spAutoFit/>
          </a:bodyPr>
          <a:lstStyle/>
          <a:p>
            <a:pPr algn="l"/>
            <a:r>
              <a:rPr lang="en-US" altLang="zh-CN" dirty="0"/>
              <a:t>training set</a:t>
            </a:r>
            <a:endParaRPr lang="zh-CN" altLang="en-US" dirty="0" err="1"/>
          </a:p>
        </p:txBody>
      </p:sp>
      <p:sp>
        <p:nvSpPr>
          <p:cNvPr id="7" name="TextBox 6">
            <a:extLst>
              <a:ext uri="{FF2B5EF4-FFF2-40B4-BE49-F238E27FC236}">
                <a16:creationId xmlns:a16="http://schemas.microsoft.com/office/drawing/2014/main" id="{535FC88F-21EC-4E4A-983C-058E1ED494D3}"/>
              </a:ext>
            </a:extLst>
          </p:cNvPr>
          <p:cNvSpPr txBox="1"/>
          <p:nvPr/>
        </p:nvSpPr>
        <p:spPr>
          <a:xfrm>
            <a:off x="6171462" y="2769942"/>
            <a:ext cx="819455" cy="369332"/>
          </a:xfrm>
          <a:prstGeom prst="rect">
            <a:avLst/>
          </a:prstGeom>
          <a:noFill/>
        </p:spPr>
        <p:txBody>
          <a:bodyPr wrap="none" rtlCol="0">
            <a:spAutoFit/>
          </a:bodyPr>
          <a:lstStyle/>
          <a:p>
            <a:pPr algn="l"/>
            <a:r>
              <a:rPr lang="en-US" altLang="zh-CN" dirty="0"/>
              <a:t>test set</a:t>
            </a:r>
            <a:endParaRPr lang="zh-CN" altLang="en-US" dirty="0" err="1"/>
          </a:p>
        </p:txBody>
      </p:sp>
      <p:cxnSp>
        <p:nvCxnSpPr>
          <p:cNvPr id="10" name="Straight Connector 9">
            <a:extLst>
              <a:ext uri="{FF2B5EF4-FFF2-40B4-BE49-F238E27FC236}">
                <a16:creationId xmlns:a16="http://schemas.microsoft.com/office/drawing/2014/main" id="{AAD0A675-D1A3-441F-AE52-5DF6B990A2E8}"/>
              </a:ext>
            </a:extLst>
          </p:cNvPr>
          <p:cNvCxnSpPr>
            <a:cxnSpLocks/>
          </p:cNvCxnSpPr>
          <p:nvPr/>
        </p:nvCxnSpPr>
        <p:spPr>
          <a:xfrm>
            <a:off x="3330608" y="1997474"/>
            <a:ext cx="0" cy="329025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97CDFA-B82C-4081-91A5-8B75B56DC2F0}"/>
              </a:ext>
            </a:extLst>
          </p:cNvPr>
          <p:cNvSpPr txBox="1"/>
          <p:nvPr/>
        </p:nvSpPr>
        <p:spPr>
          <a:xfrm>
            <a:off x="2042348" y="4744503"/>
            <a:ext cx="1274708" cy="369332"/>
          </a:xfrm>
          <a:prstGeom prst="rect">
            <a:avLst/>
          </a:prstGeom>
          <a:noFill/>
        </p:spPr>
        <p:txBody>
          <a:bodyPr wrap="none" rtlCol="0">
            <a:spAutoFit/>
          </a:bodyPr>
          <a:lstStyle/>
          <a:p>
            <a:pPr algn="l"/>
            <a:r>
              <a:rPr lang="en-US" altLang="zh-CN" dirty="0">
                <a:solidFill>
                  <a:srgbClr val="FF0000"/>
                </a:solidFill>
              </a:rPr>
              <a:t>underfitting</a:t>
            </a:r>
            <a:endParaRPr lang="zh-CN" altLang="en-US" dirty="0" err="1">
              <a:solidFill>
                <a:srgbClr val="FF0000"/>
              </a:solidFill>
            </a:endParaRPr>
          </a:p>
        </p:txBody>
      </p:sp>
      <p:sp>
        <p:nvSpPr>
          <p:cNvPr id="13" name="TextBox 12">
            <a:extLst>
              <a:ext uri="{FF2B5EF4-FFF2-40B4-BE49-F238E27FC236}">
                <a16:creationId xmlns:a16="http://schemas.microsoft.com/office/drawing/2014/main" id="{DCF8650B-254E-4383-8FA6-8525BAD3787A}"/>
              </a:ext>
            </a:extLst>
          </p:cNvPr>
          <p:cNvSpPr txBox="1"/>
          <p:nvPr/>
        </p:nvSpPr>
        <p:spPr>
          <a:xfrm>
            <a:off x="3541323" y="4755458"/>
            <a:ext cx="1159292" cy="369332"/>
          </a:xfrm>
          <a:prstGeom prst="rect">
            <a:avLst/>
          </a:prstGeom>
          <a:noFill/>
        </p:spPr>
        <p:txBody>
          <a:bodyPr wrap="none" rtlCol="0">
            <a:spAutoFit/>
          </a:bodyPr>
          <a:lstStyle/>
          <a:p>
            <a:pPr algn="l"/>
            <a:r>
              <a:rPr lang="en-US" altLang="zh-CN" dirty="0">
                <a:solidFill>
                  <a:srgbClr val="FF0000"/>
                </a:solidFill>
              </a:rPr>
              <a:t>overfitting</a:t>
            </a:r>
            <a:endParaRPr lang="zh-CN" altLang="en-US" dirty="0" err="1">
              <a:solidFill>
                <a:srgbClr val="FF0000"/>
              </a:solidFill>
            </a:endParaRPr>
          </a:p>
        </p:txBody>
      </p:sp>
      <p:sp>
        <p:nvSpPr>
          <p:cNvPr id="20" name="TextBox 19">
            <a:extLst>
              <a:ext uri="{FF2B5EF4-FFF2-40B4-BE49-F238E27FC236}">
                <a16:creationId xmlns:a16="http://schemas.microsoft.com/office/drawing/2014/main" id="{A07F53AF-0FC1-49E1-9131-628084B5083A}"/>
              </a:ext>
            </a:extLst>
          </p:cNvPr>
          <p:cNvSpPr txBox="1"/>
          <p:nvPr/>
        </p:nvSpPr>
        <p:spPr>
          <a:xfrm>
            <a:off x="2099296" y="5749568"/>
            <a:ext cx="5973909" cy="646331"/>
          </a:xfrm>
          <a:prstGeom prst="rect">
            <a:avLst/>
          </a:prstGeom>
          <a:noFill/>
        </p:spPr>
        <p:txBody>
          <a:bodyPr wrap="square" rtlCol="0">
            <a:spAutoFit/>
          </a:bodyPr>
          <a:lstStyle/>
          <a:p>
            <a:pPr algn="l"/>
            <a:r>
              <a:rPr lang="en-US" altLang="zh-CN" dirty="0"/>
              <a:t>The turning point depends on the data distribution difference between training set and test set.</a:t>
            </a:r>
            <a:endParaRPr lang="zh-CN" altLang="en-US" dirty="0" err="1"/>
          </a:p>
        </p:txBody>
      </p:sp>
      <p:sp>
        <p:nvSpPr>
          <p:cNvPr id="21" name="TextBox 20">
            <a:extLst>
              <a:ext uri="{FF2B5EF4-FFF2-40B4-BE49-F238E27FC236}">
                <a16:creationId xmlns:a16="http://schemas.microsoft.com/office/drawing/2014/main" id="{5BEFCCD1-4A3F-46A4-9A07-9DB8164B6220}"/>
              </a:ext>
            </a:extLst>
          </p:cNvPr>
          <p:cNvSpPr txBox="1"/>
          <p:nvPr/>
        </p:nvSpPr>
        <p:spPr>
          <a:xfrm>
            <a:off x="2755367" y="5200869"/>
            <a:ext cx="1383712" cy="369332"/>
          </a:xfrm>
          <a:prstGeom prst="rect">
            <a:avLst/>
          </a:prstGeom>
          <a:noFill/>
        </p:spPr>
        <p:txBody>
          <a:bodyPr wrap="none" rtlCol="0">
            <a:spAutoFit/>
          </a:bodyPr>
          <a:lstStyle/>
          <a:p>
            <a:pPr algn="l"/>
            <a:r>
              <a:rPr lang="en-US" altLang="zh-CN" dirty="0"/>
              <a:t>turning point</a:t>
            </a:r>
            <a:endParaRPr lang="zh-CN" altLang="en-US" dirty="0" err="1"/>
          </a:p>
        </p:txBody>
      </p:sp>
      <p:sp>
        <p:nvSpPr>
          <p:cNvPr id="14" name="TextBox 13">
            <a:extLst>
              <a:ext uri="{FF2B5EF4-FFF2-40B4-BE49-F238E27FC236}">
                <a16:creationId xmlns:a16="http://schemas.microsoft.com/office/drawing/2014/main" id="{FF01A7D3-B1F8-4999-9B21-C1394AD261A2}"/>
              </a:ext>
            </a:extLst>
          </p:cNvPr>
          <p:cNvSpPr txBox="1"/>
          <p:nvPr/>
        </p:nvSpPr>
        <p:spPr>
          <a:xfrm>
            <a:off x="2772469" y="1080000"/>
            <a:ext cx="3599062" cy="461665"/>
          </a:xfrm>
          <a:prstGeom prst="rect">
            <a:avLst/>
          </a:prstGeom>
          <a:noFill/>
        </p:spPr>
        <p:txBody>
          <a:bodyPr wrap="none" rtlCol="0">
            <a:spAutoFit/>
          </a:bodyPr>
          <a:lstStyle/>
          <a:p>
            <a:pPr algn="l"/>
            <a:r>
              <a:rPr lang="en-US" altLang="zh-CN" sz="2400" dirty="0"/>
              <a:t>Overfitting and underfitting</a:t>
            </a:r>
            <a:endParaRPr lang="zh-CN" altLang="en-US" sz="2400" dirty="0" err="1"/>
          </a:p>
        </p:txBody>
      </p:sp>
    </p:spTree>
    <p:extLst>
      <p:ext uri="{BB962C8B-B14F-4D97-AF65-F5344CB8AC3E}">
        <p14:creationId xmlns:p14="http://schemas.microsoft.com/office/powerpoint/2010/main" val="500204703"/>
      </p:ext>
    </p:extLst>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AF62BF-D2D6-4890-A491-200A38E8B12E}"/>
              </a:ext>
            </a:extLst>
          </p:cNvPr>
          <p:cNvSpPr txBox="1"/>
          <p:nvPr/>
        </p:nvSpPr>
        <p:spPr>
          <a:xfrm>
            <a:off x="1317744" y="6120000"/>
            <a:ext cx="6508513" cy="400110"/>
          </a:xfrm>
          <a:prstGeom prst="rect">
            <a:avLst/>
          </a:prstGeom>
          <a:noFill/>
        </p:spPr>
        <p:txBody>
          <a:bodyPr wrap="none" rtlCol="0">
            <a:spAutoFit/>
          </a:bodyPr>
          <a:lstStyle/>
          <a:p>
            <a:pPr algn="l"/>
            <a:r>
              <a:rPr lang="en-US" altLang="zh-CN" sz="2000" dirty="0"/>
              <a:t>Extreme case: training set and testing set are exactly the same</a:t>
            </a:r>
            <a:endParaRPr lang="zh-CN" altLang="en-US" sz="2000" dirty="0" err="1"/>
          </a:p>
        </p:txBody>
      </p:sp>
      <p:grpSp>
        <p:nvGrpSpPr>
          <p:cNvPr id="29" name="Group 28">
            <a:extLst>
              <a:ext uri="{FF2B5EF4-FFF2-40B4-BE49-F238E27FC236}">
                <a16:creationId xmlns:a16="http://schemas.microsoft.com/office/drawing/2014/main" id="{FA56EE3E-735B-490B-9625-6A2929D83DC7}"/>
              </a:ext>
            </a:extLst>
          </p:cNvPr>
          <p:cNvGrpSpPr/>
          <p:nvPr/>
        </p:nvGrpSpPr>
        <p:grpSpPr>
          <a:xfrm>
            <a:off x="1639771" y="1440000"/>
            <a:ext cx="6722994" cy="4535896"/>
            <a:chOff x="1639771" y="1729489"/>
            <a:chExt cx="6722994" cy="4535896"/>
          </a:xfrm>
        </p:grpSpPr>
        <p:grpSp>
          <p:nvGrpSpPr>
            <p:cNvPr id="27" name="Group 26">
              <a:extLst>
                <a:ext uri="{FF2B5EF4-FFF2-40B4-BE49-F238E27FC236}">
                  <a16:creationId xmlns:a16="http://schemas.microsoft.com/office/drawing/2014/main" id="{68AD4A70-88FD-4E2C-B5AE-EA973AE0D080}"/>
                </a:ext>
              </a:extLst>
            </p:cNvPr>
            <p:cNvGrpSpPr/>
            <p:nvPr/>
          </p:nvGrpSpPr>
          <p:grpSpPr>
            <a:xfrm>
              <a:off x="1876374" y="1833830"/>
              <a:ext cx="6486391" cy="4431555"/>
              <a:chOff x="1476878" y="1780564"/>
              <a:chExt cx="6486391" cy="4431555"/>
            </a:xfrm>
          </p:grpSpPr>
          <p:pic>
            <p:nvPicPr>
              <p:cNvPr id="18" name="Picture 17">
                <a:extLst>
                  <a:ext uri="{FF2B5EF4-FFF2-40B4-BE49-F238E27FC236}">
                    <a16:creationId xmlns:a16="http://schemas.microsoft.com/office/drawing/2014/main" id="{CE45DA8E-6116-4CB8-91BC-1F8A9FCBB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247" y="2149896"/>
                <a:ext cx="4793941" cy="4062223"/>
              </a:xfrm>
              <a:prstGeom prst="rect">
                <a:avLst/>
              </a:prstGeom>
            </p:spPr>
          </p:pic>
          <p:grpSp>
            <p:nvGrpSpPr>
              <p:cNvPr id="15" name="Group 14">
                <a:extLst>
                  <a:ext uri="{FF2B5EF4-FFF2-40B4-BE49-F238E27FC236}">
                    <a16:creationId xmlns:a16="http://schemas.microsoft.com/office/drawing/2014/main" id="{BC720015-F538-4239-81AD-D3F6C7835EAB}"/>
                  </a:ext>
                </a:extLst>
              </p:cNvPr>
              <p:cNvGrpSpPr/>
              <p:nvPr/>
            </p:nvGrpSpPr>
            <p:grpSpPr>
              <a:xfrm>
                <a:off x="1476878" y="1780564"/>
                <a:ext cx="4736960" cy="2263721"/>
                <a:chOff x="1594300" y="1234083"/>
                <a:chExt cx="4736960" cy="2263721"/>
              </a:xfrm>
            </p:grpSpPr>
            <p:sp>
              <p:nvSpPr>
                <p:cNvPr id="4" name="TextBox 3">
                  <a:extLst>
                    <a:ext uri="{FF2B5EF4-FFF2-40B4-BE49-F238E27FC236}">
                      <a16:creationId xmlns:a16="http://schemas.microsoft.com/office/drawing/2014/main" id="{566954C7-AC65-43F0-B2D5-81CB93CF935E}"/>
                    </a:ext>
                  </a:extLst>
                </p:cNvPr>
                <p:cNvSpPr txBox="1"/>
                <p:nvPr/>
              </p:nvSpPr>
              <p:spPr>
                <a:xfrm>
                  <a:off x="1594300" y="1234083"/>
                  <a:ext cx="1069524" cy="369332"/>
                </a:xfrm>
                <a:prstGeom prst="rect">
                  <a:avLst/>
                </a:prstGeom>
                <a:noFill/>
              </p:spPr>
              <p:txBody>
                <a:bodyPr wrap="none" rtlCol="0">
                  <a:spAutoFit/>
                </a:bodyPr>
                <a:lstStyle/>
                <a:p>
                  <a:pPr algn="l"/>
                  <a:r>
                    <a:rPr lang="en-US" altLang="zh-CN" dirty="0"/>
                    <a:t>Accuracy</a:t>
                  </a:r>
                  <a:endParaRPr lang="zh-CN" altLang="en-US" dirty="0" err="1"/>
                </a:p>
              </p:txBody>
            </p:sp>
            <p:sp>
              <p:nvSpPr>
                <p:cNvPr id="6" name="TextBox 5">
                  <a:extLst>
                    <a:ext uri="{FF2B5EF4-FFF2-40B4-BE49-F238E27FC236}">
                      <a16:creationId xmlns:a16="http://schemas.microsoft.com/office/drawing/2014/main" id="{054D4E47-48AA-4306-8195-9AAE9E6269FE}"/>
                    </a:ext>
                  </a:extLst>
                </p:cNvPr>
                <p:cNvSpPr txBox="1"/>
                <p:nvPr/>
              </p:nvSpPr>
              <p:spPr>
                <a:xfrm>
                  <a:off x="4729539" y="1651832"/>
                  <a:ext cx="1601721" cy="369332"/>
                </a:xfrm>
                <a:prstGeom prst="rect">
                  <a:avLst/>
                </a:prstGeom>
                <a:noFill/>
              </p:spPr>
              <p:txBody>
                <a:bodyPr wrap="none" rtlCol="0">
                  <a:spAutoFit/>
                </a:bodyPr>
                <a:lstStyle/>
                <a:p>
                  <a:pPr algn="l"/>
                  <a:r>
                    <a:rPr lang="en-US" altLang="zh-CN" dirty="0"/>
                    <a:t>training/test set</a:t>
                  </a:r>
                  <a:endParaRPr lang="zh-CN" altLang="en-US" dirty="0" err="1"/>
                </a:p>
              </p:txBody>
            </p:sp>
            <p:sp>
              <p:nvSpPr>
                <p:cNvPr id="14" name="Freeform: Shape 13">
                  <a:extLst>
                    <a:ext uri="{FF2B5EF4-FFF2-40B4-BE49-F238E27FC236}">
                      <a16:creationId xmlns:a16="http://schemas.microsoft.com/office/drawing/2014/main" id="{56564AA8-2A24-4D93-9B58-DCE1F30212C6}"/>
                    </a:ext>
                  </a:extLst>
                </p:cNvPr>
                <p:cNvSpPr/>
                <p:nvPr/>
              </p:nvSpPr>
              <p:spPr>
                <a:xfrm>
                  <a:off x="1890944" y="2050744"/>
                  <a:ext cx="3817398" cy="1447060"/>
                </a:xfrm>
                <a:custGeom>
                  <a:avLst/>
                  <a:gdLst>
                    <a:gd name="connsiteX0" fmla="*/ 0 w 3817398"/>
                    <a:gd name="connsiteY0" fmla="*/ 1447060 h 1447060"/>
                    <a:gd name="connsiteX1" fmla="*/ 328473 w 3817398"/>
                    <a:gd name="connsiteY1" fmla="*/ 958788 h 1447060"/>
                    <a:gd name="connsiteX2" fmla="*/ 905522 w 3817398"/>
                    <a:gd name="connsiteY2" fmla="*/ 541538 h 1447060"/>
                    <a:gd name="connsiteX3" fmla="*/ 1633491 w 3817398"/>
                    <a:gd name="connsiteY3" fmla="*/ 292963 h 1447060"/>
                    <a:gd name="connsiteX4" fmla="*/ 3107184 w 3817398"/>
                    <a:gd name="connsiteY4" fmla="*/ 53266 h 1447060"/>
                    <a:gd name="connsiteX5" fmla="*/ 3817398 w 3817398"/>
                    <a:gd name="connsiteY5" fmla="*/ 0 h 1447060"/>
                    <a:gd name="connsiteX6" fmla="*/ 3817398 w 3817398"/>
                    <a:gd name="connsiteY6" fmla="*/ 0 h 144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7398" h="1447060">
                      <a:moveTo>
                        <a:pt x="0" y="1447060"/>
                      </a:moveTo>
                      <a:cubicBezTo>
                        <a:pt x="88776" y="1278384"/>
                        <a:pt x="177553" y="1109708"/>
                        <a:pt x="328473" y="958788"/>
                      </a:cubicBezTo>
                      <a:cubicBezTo>
                        <a:pt x="479393" y="807868"/>
                        <a:pt x="688019" y="652509"/>
                        <a:pt x="905522" y="541538"/>
                      </a:cubicBezTo>
                      <a:cubicBezTo>
                        <a:pt x="1123025" y="430567"/>
                        <a:pt x="1266547" y="374342"/>
                        <a:pt x="1633491" y="292963"/>
                      </a:cubicBezTo>
                      <a:cubicBezTo>
                        <a:pt x="2000435" y="211584"/>
                        <a:pt x="2743200" y="102093"/>
                        <a:pt x="3107184" y="53266"/>
                      </a:cubicBezTo>
                      <a:cubicBezTo>
                        <a:pt x="3471168" y="4439"/>
                        <a:pt x="3817398" y="0"/>
                        <a:pt x="3817398" y="0"/>
                      </a:cubicBezTo>
                      <a:lnTo>
                        <a:pt x="3817398"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a:extLst>
                  <a:ext uri="{FF2B5EF4-FFF2-40B4-BE49-F238E27FC236}">
                    <a16:creationId xmlns:a16="http://schemas.microsoft.com/office/drawing/2014/main" id="{7E81443F-5BBA-44A9-9A62-41ED8053F806}"/>
                  </a:ext>
                </a:extLst>
              </p:cNvPr>
              <p:cNvSpPr txBox="1"/>
              <p:nvPr/>
            </p:nvSpPr>
            <p:spPr>
              <a:xfrm>
                <a:off x="6382515" y="5842787"/>
                <a:ext cx="1580754" cy="369332"/>
              </a:xfrm>
              <a:prstGeom prst="rect">
                <a:avLst/>
              </a:prstGeom>
              <a:noFill/>
            </p:spPr>
            <p:txBody>
              <a:bodyPr wrap="square" rtlCol="0">
                <a:spAutoFit/>
              </a:bodyPr>
              <a:lstStyle/>
              <a:p>
                <a:pPr algn="l"/>
                <a:r>
                  <a:rPr lang="en-US" altLang="zh-CN" dirty="0"/>
                  <a:t>Training epoch</a:t>
                </a:r>
                <a:endParaRPr lang="zh-CN" altLang="en-US" dirty="0" err="1"/>
              </a:p>
            </p:txBody>
          </p:sp>
        </p:grpSp>
        <p:sp>
          <p:nvSpPr>
            <p:cNvPr id="28" name="TextBox 27">
              <a:extLst>
                <a:ext uri="{FF2B5EF4-FFF2-40B4-BE49-F238E27FC236}">
                  <a16:creationId xmlns:a16="http://schemas.microsoft.com/office/drawing/2014/main" id="{A9F29686-3314-4D6B-8810-0E3365A38FD8}"/>
                </a:ext>
              </a:extLst>
            </p:cNvPr>
            <p:cNvSpPr txBox="1"/>
            <p:nvPr/>
          </p:nvSpPr>
          <p:spPr>
            <a:xfrm>
              <a:off x="1639771" y="1729489"/>
              <a:ext cx="473206" cy="4247317"/>
            </a:xfrm>
            <a:prstGeom prst="rect">
              <a:avLst/>
            </a:prstGeom>
            <a:noFill/>
          </p:spPr>
          <p:txBody>
            <a:bodyPr wrap="none" rtlCol="0">
              <a:spAutoFit/>
            </a:bodyPr>
            <a:lstStyle/>
            <a:p>
              <a:pPr algn="l"/>
              <a:endParaRPr lang="en-US" altLang="zh-CN" dirty="0"/>
            </a:p>
            <a:p>
              <a:pPr algn="l"/>
              <a:endParaRPr lang="en-US" altLang="zh-CN" dirty="0"/>
            </a:p>
            <a:p>
              <a:pPr algn="l"/>
              <a:r>
                <a:rPr lang="en-US" altLang="zh-CN" dirty="0"/>
                <a:t>0.8</a:t>
              </a:r>
            </a:p>
            <a:p>
              <a:pPr algn="l"/>
              <a:endParaRPr lang="en-US" altLang="zh-CN" dirty="0"/>
            </a:p>
            <a:p>
              <a:pPr algn="l"/>
              <a:r>
                <a:rPr lang="en-US" altLang="zh-CN" dirty="0"/>
                <a:t>0.7</a:t>
              </a:r>
            </a:p>
            <a:p>
              <a:pPr algn="l"/>
              <a:endParaRPr lang="en-US" altLang="zh-CN" dirty="0"/>
            </a:p>
            <a:p>
              <a:pPr algn="l"/>
              <a:r>
                <a:rPr lang="en-US" altLang="zh-CN" dirty="0"/>
                <a:t>0.6</a:t>
              </a:r>
            </a:p>
            <a:p>
              <a:pPr algn="l"/>
              <a:endParaRPr lang="en-US" altLang="zh-CN" dirty="0"/>
            </a:p>
            <a:p>
              <a:pPr algn="l"/>
              <a:r>
                <a:rPr lang="en-US" altLang="zh-CN" dirty="0"/>
                <a:t>0.5</a:t>
              </a:r>
            </a:p>
            <a:p>
              <a:pPr algn="l"/>
              <a:endParaRPr lang="en-US" altLang="zh-CN" dirty="0"/>
            </a:p>
            <a:p>
              <a:pPr algn="l"/>
              <a:r>
                <a:rPr lang="en-US" altLang="zh-CN" dirty="0"/>
                <a:t>0.4</a:t>
              </a:r>
            </a:p>
            <a:p>
              <a:pPr algn="l"/>
              <a:endParaRPr lang="en-US" altLang="zh-CN" dirty="0"/>
            </a:p>
            <a:p>
              <a:pPr algn="l"/>
              <a:r>
                <a:rPr lang="en-US" altLang="zh-CN" dirty="0"/>
                <a:t>0.3</a:t>
              </a:r>
            </a:p>
            <a:p>
              <a:pPr algn="l"/>
              <a:endParaRPr lang="en-US" altLang="zh-CN" dirty="0"/>
            </a:p>
            <a:p>
              <a:pPr algn="l"/>
              <a:r>
                <a:rPr lang="en-US" altLang="zh-CN" dirty="0"/>
                <a:t>0.2</a:t>
              </a:r>
            </a:p>
          </p:txBody>
        </p:sp>
      </p:grpSp>
      <p:sp>
        <p:nvSpPr>
          <p:cNvPr id="12" name="TextBox 11">
            <a:extLst>
              <a:ext uri="{FF2B5EF4-FFF2-40B4-BE49-F238E27FC236}">
                <a16:creationId xmlns:a16="http://schemas.microsoft.com/office/drawing/2014/main" id="{DD0835FD-8868-4D79-84A2-7C3A24613FB1}"/>
              </a:ext>
            </a:extLst>
          </p:cNvPr>
          <p:cNvSpPr txBox="1"/>
          <p:nvPr/>
        </p:nvSpPr>
        <p:spPr>
          <a:xfrm>
            <a:off x="2772469" y="1080000"/>
            <a:ext cx="3599062" cy="461665"/>
          </a:xfrm>
          <a:prstGeom prst="rect">
            <a:avLst/>
          </a:prstGeom>
          <a:noFill/>
        </p:spPr>
        <p:txBody>
          <a:bodyPr wrap="none" rtlCol="0">
            <a:spAutoFit/>
          </a:bodyPr>
          <a:lstStyle/>
          <a:p>
            <a:pPr algn="l"/>
            <a:r>
              <a:rPr lang="en-US" altLang="zh-CN" sz="2400" dirty="0"/>
              <a:t>Overfitting and underfitting</a:t>
            </a:r>
            <a:endParaRPr lang="zh-CN" altLang="en-US" sz="2400" dirty="0" err="1"/>
          </a:p>
        </p:txBody>
      </p:sp>
    </p:spTree>
    <p:extLst>
      <p:ext uri="{BB962C8B-B14F-4D97-AF65-F5344CB8AC3E}">
        <p14:creationId xmlns:p14="http://schemas.microsoft.com/office/powerpoint/2010/main" val="3907726088"/>
      </p:ext>
    </p:extLst>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AF62BF-D2D6-4890-A491-200A38E8B12E}"/>
              </a:ext>
            </a:extLst>
          </p:cNvPr>
          <p:cNvSpPr txBox="1"/>
          <p:nvPr/>
        </p:nvSpPr>
        <p:spPr>
          <a:xfrm>
            <a:off x="1236119" y="6120000"/>
            <a:ext cx="6984604" cy="400110"/>
          </a:xfrm>
          <a:prstGeom prst="rect">
            <a:avLst/>
          </a:prstGeom>
          <a:noFill/>
        </p:spPr>
        <p:txBody>
          <a:bodyPr wrap="none" rtlCol="0">
            <a:spAutoFit/>
          </a:bodyPr>
          <a:lstStyle/>
          <a:p>
            <a:pPr algn="l"/>
            <a:r>
              <a:rPr lang="en-US" altLang="zh-CN" sz="2000" dirty="0"/>
              <a:t>Extreme case: the labels of training set and testing set are opposite</a:t>
            </a:r>
            <a:endParaRPr lang="zh-CN" altLang="en-US" sz="2000" dirty="0" err="1"/>
          </a:p>
        </p:txBody>
      </p:sp>
      <p:grpSp>
        <p:nvGrpSpPr>
          <p:cNvPr id="2" name="Group 1">
            <a:extLst>
              <a:ext uri="{FF2B5EF4-FFF2-40B4-BE49-F238E27FC236}">
                <a16:creationId xmlns:a16="http://schemas.microsoft.com/office/drawing/2014/main" id="{E1623083-532E-43C6-9CDD-EE40377BF8B9}"/>
              </a:ext>
            </a:extLst>
          </p:cNvPr>
          <p:cNvGrpSpPr/>
          <p:nvPr/>
        </p:nvGrpSpPr>
        <p:grpSpPr>
          <a:xfrm>
            <a:off x="1639771" y="1440000"/>
            <a:ext cx="6722994" cy="4535896"/>
            <a:chOff x="1639771" y="1729489"/>
            <a:chExt cx="6722994" cy="4535896"/>
          </a:xfrm>
        </p:grpSpPr>
        <p:grpSp>
          <p:nvGrpSpPr>
            <p:cNvPr id="10" name="Group 9">
              <a:extLst>
                <a:ext uri="{FF2B5EF4-FFF2-40B4-BE49-F238E27FC236}">
                  <a16:creationId xmlns:a16="http://schemas.microsoft.com/office/drawing/2014/main" id="{636D623B-A3FB-41DB-BF07-DAC93F575200}"/>
                </a:ext>
              </a:extLst>
            </p:cNvPr>
            <p:cNvGrpSpPr/>
            <p:nvPr/>
          </p:nvGrpSpPr>
          <p:grpSpPr>
            <a:xfrm>
              <a:off x="1639771" y="1729489"/>
              <a:ext cx="6722994" cy="4535896"/>
              <a:chOff x="1639771" y="1729489"/>
              <a:chExt cx="6722994" cy="4535896"/>
            </a:xfrm>
          </p:grpSpPr>
          <p:grpSp>
            <p:nvGrpSpPr>
              <p:cNvPr id="11" name="Group 10">
                <a:extLst>
                  <a:ext uri="{FF2B5EF4-FFF2-40B4-BE49-F238E27FC236}">
                    <a16:creationId xmlns:a16="http://schemas.microsoft.com/office/drawing/2014/main" id="{350E8A94-6FD6-4E92-85B1-4325F160930A}"/>
                  </a:ext>
                </a:extLst>
              </p:cNvPr>
              <p:cNvGrpSpPr/>
              <p:nvPr/>
            </p:nvGrpSpPr>
            <p:grpSpPr>
              <a:xfrm>
                <a:off x="1876374" y="1833830"/>
                <a:ext cx="6486391" cy="4431555"/>
                <a:chOff x="1476878" y="1780564"/>
                <a:chExt cx="6486391" cy="4431555"/>
              </a:xfrm>
            </p:grpSpPr>
            <p:pic>
              <p:nvPicPr>
                <p:cNvPr id="13" name="Picture 12">
                  <a:extLst>
                    <a:ext uri="{FF2B5EF4-FFF2-40B4-BE49-F238E27FC236}">
                      <a16:creationId xmlns:a16="http://schemas.microsoft.com/office/drawing/2014/main" id="{3B4B41E8-BA64-4CD2-8BC3-4AC4410D6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247" y="2149896"/>
                  <a:ext cx="4793941" cy="4062223"/>
                </a:xfrm>
                <a:prstGeom prst="rect">
                  <a:avLst/>
                </a:prstGeom>
              </p:spPr>
            </p:pic>
            <p:grpSp>
              <p:nvGrpSpPr>
                <p:cNvPr id="16" name="Group 15">
                  <a:extLst>
                    <a:ext uri="{FF2B5EF4-FFF2-40B4-BE49-F238E27FC236}">
                      <a16:creationId xmlns:a16="http://schemas.microsoft.com/office/drawing/2014/main" id="{BECB304E-9F90-4239-AC7B-CE5E0678E9D2}"/>
                    </a:ext>
                  </a:extLst>
                </p:cNvPr>
                <p:cNvGrpSpPr/>
                <p:nvPr/>
              </p:nvGrpSpPr>
              <p:grpSpPr>
                <a:xfrm>
                  <a:off x="1476878" y="1780564"/>
                  <a:ext cx="4787245" cy="2263721"/>
                  <a:chOff x="1594300" y="1234083"/>
                  <a:chExt cx="4787245" cy="2263721"/>
                </a:xfrm>
              </p:grpSpPr>
              <p:sp>
                <p:nvSpPr>
                  <p:cNvPr id="18" name="TextBox 17">
                    <a:extLst>
                      <a:ext uri="{FF2B5EF4-FFF2-40B4-BE49-F238E27FC236}">
                        <a16:creationId xmlns:a16="http://schemas.microsoft.com/office/drawing/2014/main" id="{E3D0FDDE-F3AE-47C5-B9A4-5ABF010059E7}"/>
                      </a:ext>
                    </a:extLst>
                  </p:cNvPr>
                  <p:cNvSpPr txBox="1"/>
                  <p:nvPr/>
                </p:nvSpPr>
                <p:spPr>
                  <a:xfrm>
                    <a:off x="1594300" y="1234083"/>
                    <a:ext cx="1069524" cy="369332"/>
                  </a:xfrm>
                  <a:prstGeom prst="rect">
                    <a:avLst/>
                  </a:prstGeom>
                  <a:noFill/>
                </p:spPr>
                <p:txBody>
                  <a:bodyPr wrap="none" rtlCol="0">
                    <a:spAutoFit/>
                  </a:bodyPr>
                  <a:lstStyle/>
                  <a:p>
                    <a:pPr algn="l"/>
                    <a:r>
                      <a:rPr lang="en-US" altLang="zh-CN" dirty="0"/>
                      <a:t>Accuracy</a:t>
                    </a:r>
                    <a:endParaRPr lang="zh-CN" altLang="en-US" dirty="0" err="1"/>
                  </a:p>
                </p:txBody>
              </p:sp>
              <p:sp>
                <p:nvSpPr>
                  <p:cNvPr id="20" name="TextBox 19">
                    <a:extLst>
                      <a:ext uri="{FF2B5EF4-FFF2-40B4-BE49-F238E27FC236}">
                        <a16:creationId xmlns:a16="http://schemas.microsoft.com/office/drawing/2014/main" id="{EF010FFC-C600-4686-93D1-E755E0555700}"/>
                      </a:ext>
                    </a:extLst>
                  </p:cNvPr>
                  <p:cNvSpPr txBox="1"/>
                  <p:nvPr/>
                </p:nvSpPr>
                <p:spPr>
                  <a:xfrm>
                    <a:off x="5164545" y="1642414"/>
                    <a:ext cx="1217000" cy="369332"/>
                  </a:xfrm>
                  <a:prstGeom prst="rect">
                    <a:avLst/>
                  </a:prstGeom>
                  <a:noFill/>
                </p:spPr>
                <p:txBody>
                  <a:bodyPr wrap="none" rtlCol="0">
                    <a:spAutoFit/>
                  </a:bodyPr>
                  <a:lstStyle/>
                  <a:p>
                    <a:pPr algn="l"/>
                    <a:r>
                      <a:rPr lang="en-US" altLang="zh-CN" dirty="0"/>
                      <a:t>training set</a:t>
                    </a:r>
                    <a:endParaRPr lang="zh-CN" altLang="en-US" dirty="0" err="1"/>
                  </a:p>
                </p:txBody>
              </p:sp>
              <p:sp>
                <p:nvSpPr>
                  <p:cNvPr id="21" name="Freeform: Shape 20">
                    <a:extLst>
                      <a:ext uri="{FF2B5EF4-FFF2-40B4-BE49-F238E27FC236}">
                        <a16:creationId xmlns:a16="http://schemas.microsoft.com/office/drawing/2014/main" id="{7E1BC849-7673-4D1D-85F6-4272D5E51161}"/>
                      </a:ext>
                    </a:extLst>
                  </p:cNvPr>
                  <p:cNvSpPr/>
                  <p:nvPr/>
                </p:nvSpPr>
                <p:spPr>
                  <a:xfrm>
                    <a:off x="1890944" y="2050744"/>
                    <a:ext cx="3817398" cy="1447060"/>
                  </a:xfrm>
                  <a:custGeom>
                    <a:avLst/>
                    <a:gdLst>
                      <a:gd name="connsiteX0" fmla="*/ 0 w 3817398"/>
                      <a:gd name="connsiteY0" fmla="*/ 1447060 h 1447060"/>
                      <a:gd name="connsiteX1" fmla="*/ 328473 w 3817398"/>
                      <a:gd name="connsiteY1" fmla="*/ 958788 h 1447060"/>
                      <a:gd name="connsiteX2" fmla="*/ 905522 w 3817398"/>
                      <a:gd name="connsiteY2" fmla="*/ 541538 h 1447060"/>
                      <a:gd name="connsiteX3" fmla="*/ 1633491 w 3817398"/>
                      <a:gd name="connsiteY3" fmla="*/ 292963 h 1447060"/>
                      <a:gd name="connsiteX4" fmla="*/ 3107184 w 3817398"/>
                      <a:gd name="connsiteY4" fmla="*/ 53266 h 1447060"/>
                      <a:gd name="connsiteX5" fmla="*/ 3817398 w 3817398"/>
                      <a:gd name="connsiteY5" fmla="*/ 0 h 1447060"/>
                      <a:gd name="connsiteX6" fmla="*/ 3817398 w 3817398"/>
                      <a:gd name="connsiteY6" fmla="*/ 0 h 144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7398" h="1447060">
                        <a:moveTo>
                          <a:pt x="0" y="1447060"/>
                        </a:moveTo>
                        <a:cubicBezTo>
                          <a:pt x="88776" y="1278384"/>
                          <a:pt x="177553" y="1109708"/>
                          <a:pt x="328473" y="958788"/>
                        </a:cubicBezTo>
                        <a:cubicBezTo>
                          <a:pt x="479393" y="807868"/>
                          <a:pt x="688019" y="652509"/>
                          <a:pt x="905522" y="541538"/>
                        </a:cubicBezTo>
                        <a:cubicBezTo>
                          <a:pt x="1123025" y="430567"/>
                          <a:pt x="1266547" y="374342"/>
                          <a:pt x="1633491" y="292963"/>
                        </a:cubicBezTo>
                        <a:cubicBezTo>
                          <a:pt x="2000435" y="211584"/>
                          <a:pt x="2743200" y="102093"/>
                          <a:pt x="3107184" y="53266"/>
                        </a:cubicBezTo>
                        <a:cubicBezTo>
                          <a:pt x="3471168" y="4439"/>
                          <a:pt x="3817398" y="0"/>
                          <a:pt x="3817398" y="0"/>
                        </a:cubicBezTo>
                        <a:lnTo>
                          <a:pt x="3817398"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a:extLst>
                    <a:ext uri="{FF2B5EF4-FFF2-40B4-BE49-F238E27FC236}">
                      <a16:creationId xmlns:a16="http://schemas.microsoft.com/office/drawing/2014/main" id="{B118F12F-C5FC-44B5-B764-958E6AC0C078}"/>
                    </a:ext>
                  </a:extLst>
                </p:cNvPr>
                <p:cNvSpPr txBox="1"/>
                <p:nvPr/>
              </p:nvSpPr>
              <p:spPr>
                <a:xfrm>
                  <a:off x="6382515" y="5842787"/>
                  <a:ext cx="1580754" cy="369332"/>
                </a:xfrm>
                <a:prstGeom prst="rect">
                  <a:avLst/>
                </a:prstGeom>
                <a:noFill/>
              </p:spPr>
              <p:txBody>
                <a:bodyPr wrap="square" rtlCol="0">
                  <a:spAutoFit/>
                </a:bodyPr>
                <a:lstStyle/>
                <a:p>
                  <a:pPr algn="l"/>
                  <a:r>
                    <a:rPr lang="en-US" altLang="zh-CN" dirty="0"/>
                    <a:t>Training epoch</a:t>
                  </a:r>
                  <a:endParaRPr lang="zh-CN" altLang="en-US" dirty="0" err="1"/>
                </a:p>
              </p:txBody>
            </p:sp>
          </p:grpSp>
          <p:sp>
            <p:nvSpPr>
              <p:cNvPr id="12" name="TextBox 11">
                <a:extLst>
                  <a:ext uri="{FF2B5EF4-FFF2-40B4-BE49-F238E27FC236}">
                    <a16:creationId xmlns:a16="http://schemas.microsoft.com/office/drawing/2014/main" id="{C90C5724-B618-4A0B-948F-F9C1F40F1156}"/>
                  </a:ext>
                </a:extLst>
              </p:cNvPr>
              <p:cNvSpPr txBox="1"/>
              <p:nvPr/>
            </p:nvSpPr>
            <p:spPr>
              <a:xfrm>
                <a:off x="1639771" y="1729489"/>
                <a:ext cx="473206" cy="4247317"/>
              </a:xfrm>
              <a:prstGeom prst="rect">
                <a:avLst/>
              </a:prstGeom>
              <a:noFill/>
            </p:spPr>
            <p:txBody>
              <a:bodyPr wrap="none" rtlCol="0">
                <a:spAutoFit/>
              </a:bodyPr>
              <a:lstStyle/>
              <a:p>
                <a:pPr algn="l"/>
                <a:endParaRPr lang="en-US" altLang="zh-CN" dirty="0"/>
              </a:p>
              <a:p>
                <a:pPr algn="l"/>
                <a:endParaRPr lang="en-US" altLang="zh-CN" dirty="0"/>
              </a:p>
              <a:p>
                <a:pPr algn="l"/>
                <a:r>
                  <a:rPr lang="en-US" altLang="zh-CN" dirty="0"/>
                  <a:t>0.8</a:t>
                </a:r>
              </a:p>
              <a:p>
                <a:pPr algn="l"/>
                <a:endParaRPr lang="en-US" altLang="zh-CN" dirty="0"/>
              </a:p>
              <a:p>
                <a:pPr algn="l"/>
                <a:r>
                  <a:rPr lang="en-US" altLang="zh-CN" dirty="0"/>
                  <a:t>0.7</a:t>
                </a:r>
              </a:p>
              <a:p>
                <a:pPr algn="l"/>
                <a:endParaRPr lang="en-US" altLang="zh-CN" dirty="0"/>
              </a:p>
              <a:p>
                <a:pPr algn="l"/>
                <a:r>
                  <a:rPr lang="en-US" altLang="zh-CN" dirty="0"/>
                  <a:t>0.6</a:t>
                </a:r>
              </a:p>
              <a:p>
                <a:pPr algn="l"/>
                <a:endParaRPr lang="en-US" altLang="zh-CN" dirty="0"/>
              </a:p>
              <a:p>
                <a:pPr algn="l"/>
                <a:r>
                  <a:rPr lang="en-US" altLang="zh-CN" dirty="0"/>
                  <a:t>0.5</a:t>
                </a:r>
              </a:p>
              <a:p>
                <a:pPr algn="l"/>
                <a:endParaRPr lang="en-US" altLang="zh-CN" dirty="0"/>
              </a:p>
              <a:p>
                <a:pPr algn="l"/>
                <a:r>
                  <a:rPr lang="en-US" altLang="zh-CN" dirty="0"/>
                  <a:t>0.4</a:t>
                </a:r>
              </a:p>
              <a:p>
                <a:pPr algn="l"/>
                <a:endParaRPr lang="en-US" altLang="zh-CN" dirty="0"/>
              </a:p>
              <a:p>
                <a:pPr algn="l"/>
                <a:r>
                  <a:rPr lang="en-US" altLang="zh-CN" dirty="0"/>
                  <a:t>0.3</a:t>
                </a:r>
              </a:p>
              <a:p>
                <a:pPr algn="l"/>
                <a:endParaRPr lang="en-US" altLang="zh-CN" dirty="0"/>
              </a:p>
              <a:p>
                <a:pPr algn="l"/>
                <a:r>
                  <a:rPr lang="en-US" altLang="zh-CN" dirty="0"/>
                  <a:t>0.2</a:t>
                </a:r>
              </a:p>
            </p:txBody>
          </p:sp>
        </p:grpSp>
        <p:sp>
          <p:nvSpPr>
            <p:cNvPr id="23" name="Freeform: Shape 22">
              <a:extLst>
                <a:ext uri="{FF2B5EF4-FFF2-40B4-BE49-F238E27FC236}">
                  <a16:creationId xmlns:a16="http://schemas.microsoft.com/office/drawing/2014/main" id="{8E73E4D4-6DEE-4B03-AF8C-6AEFAE4A0252}"/>
                </a:ext>
              </a:extLst>
            </p:cNvPr>
            <p:cNvSpPr/>
            <p:nvPr/>
          </p:nvSpPr>
          <p:spPr>
            <a:xfrm flipV="1">
              <a:off x="2173018" y="4109375"/>
              <a:ext cx="3817398" cy="1288248"/>
            </a:xfrm>
            <a:custGeom>
              <a:avLst/>
              <a:gdLst>
                <a:gd name="connsiteX0" fmla="*/ 0 w 3817398"/>
                <a:gd name="connsiteY0" fmla="*/ 1447060 h 1447060"/>
                <a:gd name="connsiteX1" fmla="*/ 328473 w 3817398"/>
                <a:gd name="connsiteY1" fmla="*/ 958788 h 1447060"/>
                <a:gd name="connsiteX2" fmla="*/ 905522 w 3817398"/>
                <a:gd name="connsiteY2" fmla="*/ 541538 h 1447060"/>
                <a:gd name="connsiteX3" fmla="*/ 1633491 w 3817398"/>
                <a:gd name="connsiteY3" fmla="*/ 292963 h 1447060"/>
                <a:gd name="connsiteX4" fmla="*/ 3107184 w 3817398"/>
                <a:gd name="connsiteY4" fmla="*/ 53266 h 1447060"/>
                <a:gd name="connsiteX5" fmla="*/ 3817398 w 3817398"/>
                <a:gd name="connsiteY5" fmla="*/ 0 h 1447060"/>
                <a:gd name="connsiteX6" fmla="*/ 3817398 w 3817398"/>
                <a:gd name="connsiteY6" fmla="*/ 0 h 144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7398" h="1447060">
                  <a:moveTo>
                    <a:pt x="0" y="1447060"/>
                  </a:moveTo>
                  <a:cubicBezTo>
                    <a:pt x="88776" y="1278384"/>
                    <a:pt x="177553" y="1109708"/>
                    <a:pt x="328473" y="958788"/>
                  </a:cubicBezTo>
                  <a:cubicBezTo>
                    <a:pt x="479393" y="807868"/>
                    <a:pt x="688019" y="652509"/>
                    <a:pt x="905522" y="541538"/>
                  </a:cubicBezTo>
                  <a:cubicBezTo>
                    <a:pt x="1123025" y="430567"/>
                    <a:pt x="1266547" y="374342"/>
                    <a:pt x="1633491" y="292963"/>
                  </a:cubicBezTo>
                  <a:cubicBezTo>
                    <a:pt x="2000435" y="211584"/>
                    <a:pt x="2743200" y="102093"/>
                    <a:pt x="3107184" y="53266"/>
                  </a:cubicBezTo>
                  <a:cubicBezTo>
                    <a:pt x="3471168" y="4439"/>
                    <a:pt x="3817398" y="0"/>
                    <a:pt x="3817398" y="0"/>
                  </a:cubicBezTo>
                  <a:lnTo>
                    <a:pt x="3817398"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53199770-17FD-4C4C-8E73-DB78B9DE3E1B}"/>
                </a:ext>
              </a:extLst>
            </p:cNvPr>
            <p:cNvSpPr txBox="1"/>
            <p:nvPr/>
          </p:nvSpPr>
          <p:spPr>
            <a:xfrm>
              <a:off x="5446619" y="4933574"/>
              <a:ext cx="819455" cy="369332"/>
            </a:xfrm>
            <a:prstGeom prst="rect">
              <a:avLst/>
            </a:prstGeom>
            <a:noFill/>
          </p:spPr>
          <p:txBody>
            <a:bodyPr wrap="none" rtlCol="0">
              <a:spAutoFit/>
            </a:bodyPr>
            <a:lstStyle/>
            <a:p>
              <a:pPr algn="l"/>
              <a:r>
                <a:rPr lang="en-US" altLang="zh-CN" dirty="0"/>
                <a:t>test set</a:t>
              </a:r>
              <a:endParaRPr lang="zh-CN" altLang="en-US" dirty="0" err="1"/>
            </a:p>
          </p:txBody>
        </p:sp>
      </p:grpSp>
      <p:sp>
        <p:nvSpPr>
          <p:cNvPr id="15" name="TextBox 14">
            <a:extLst>
              <a:ext uri="{FF2B5EF4-FFF2-40B4-BE49-F238E27FC236}">
                <a16:creationId xmlns:a16="http://schemas.microsoft.com/office/drawing/2014/main" id="{393E3434-5119-4FB2-9C98-F61D2F7604BB}"/>
              </a:ext>
            </a:extLst>
          </p:cNvPr>
          <p:cNvSpPr txBox="1"/>
          <p:nvPr/>
        </p:nvSpPr>
        <p:spPr>
          <a:xfrm>
            <a:off x="2772469" y="1080000"/>
            <a:ext cx="3599062" cy="461665"/>
          </a:xfrm>
          <a:prstGeom prst="rect">
            <a:avLst/>
          </a:prstGeom>
          <a:noFill/>
        </p:spPr>
        <p:txBody>
          <a:bodyPr wrap="none" rtlCol="0">
            <a:spAutoFit/>
          </a:bodyPr>
          <a:lstStyle/>
          <a:p>
            <a:pPr algn="l"/>
            <a:r>
              <a:rPr lang="en-US" altLang="zh-CN" sz="2400" dirty="0"/>
              <a:t>Overfitting and underfitting</a:t>
            </a:r>
            <a:endParaRPr lang="zh-CN" altLang="en-US" sz="2400" dirty="0" err="1"/>
          </a:p>
        </p:txBody>
      </p:sp>
    </p:spTree>
    <p:extLst>
      <p:ext uri="{BB962C8B-B14F-4D97-AF65-F5344CB8AC3E}">
        <p14:creationId xmlns:p14="http://schemas.microsoft.com/office/powerpoint/2010/main" val="3880814343"/>
      </p:ext>
    </p:extLst>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6D1947-8CF0-48A0-994E-D365E71AB4DE}"/>
              </a:ext>
            </a:extLst>
          </p:cNvPr>
          <p:cNvSpPr txBox="1"/>
          <p:nvPr/>
        </p:nvSpPr>
        <p:spPr>
          <a:xfrm>
            <a:off x="2766858" y="1080000"/>
            <a:ext cx="3764172" cy="461665"/>
          </a:xfrm>
          <a:prstGeom prst="rect">
            <a:avLst/>
          </a:prstGeom>
          <a:noFill/>
        </p:spPr>
        <p:txBody>
          <a:bodyPr wrap="none" rtlCol="0">
            <a:spAutoFit/>
          </a:bodyPr>
          <a:lstStyle/>
          <a:p>
            <a:pPr algn="l"/>
            <a:r>
              <a:rPr lang="en-US" altLang="zh-CN" sz="2400" dirty="0"/>
              <a:t>How to address underfitting?</a:t>
            </a:r>
            <a:endParaRPr lang="zh-CN" altLang="en-US" sz="2400" dirty="0" err="1"/>
          </a:p>
        </p:txBody>
      </p:sp>
      <p:grpSp>
        <p:nvGrpSpPr>
          <p:cNvPr id="5" name="Group 4">
            <a:extLst>
              <a:ext uri="{FF2B5EF4-FFF2-40B4-BE49-F238E27FC236}">
                <a16:creationId xmlns:a16="http://schemas.microsoft.com/office/drawing/2014/main" id="{E5D2B629-2983-408E-8B77-81C972ECB618}"/>
              </a:ext>
            </a:extLst>
          </p:cNvPr>
          <p:cNvGrpSpPr/>
          <p:nvPr/>
        </p:nvGrpSpPr>
        <p:grpSpPr>
          <a:xfrm>
            <a:off x="1511528" y="1933664"/>
            <a:ext cx="1666482" cy="2123786"/>
            <a:chOff x="1655621" y="3566804"/>
            <a:chExt cx="1666482" cy="2123786"/>
          </a:xfrm>
        </p:grpSpPr>
        <p:sp>
          <p:nvSpPr>
            <p:cNvPr id="6" name="Oval 8">
              <a:extLst>
                <a:ext uri="{FF2B5EF4-FFF2-40B4-BE49-F238E27FC236}">
                  <a16:creationId xmlns:a16="http://schemas.microsoft.com/office/drawing/2014/main" id="{78C4F92C-3D8E-4FFA-B58C-E7D2D7A7E168}"/>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 name="Oval 9">
              <a:extLst>
                <a:ext uri="{FF2B5EF4-FFF2-40B4-BE49-F238E27FC236}">
                  <a16:creationId xmlns:a16="http://schemas.microsoft.com/office/drawing/2014/main" id="{2D2FB433-7E68-45AC-8EB3-C2507D41A04C}"/>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 name="Oval 10">
              <a:extLst>
                <a:ext uri="{FF2B5EF4-FFF2-40B4-BE49-F238E27FC236}">
                  <a16:creationId xmlns:a16="http://schemas.microsoft.com/office/drawing/2014/main" id="{F43BC096-EEC2-41DA-B0D4-E47E7BEBBE41}"/>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 name="Oval 11">
              <a:extLst>
                <a:ext uri="{FF2B5EF4-FFF2-40B4-BE49-F238E27FC236}">
                  <a16:creationId xmlns:a16="http://schemas.microsoft.com/office/drawing/2014/main" id="{BA188288-BFBC-429A-BEEF-90B946DB6337}"/>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0" name="Oval 12">
              <a:extLst>
                <a:ext uri="{FF2B5EF4-FFF2-40B4-BE49-F238E27FC236}">
                  <a16:creationId xmlns:a16="http://schemas.microsoft.com/office/drawing/2014/main" id="{247BDF06-2D90-4199-98E1-326F9F9ABD11}"/>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 name="Oval 13">
              <a:extLst>
                <a:ext uri="{FF2B5EF4-FFF2-40B4-BE49-F238E27FC236}">
                  <a16:creationId xmlns:a16="http://schemas.microsoft.com/office/drawing/2014/main" id="{D4A79D7B-7A38-4264-82EF-AE9AB549B0E5}"/>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2" name="Oval 14">
              <a:extLst>
                <a:ext uri="{FF2B5EF4-FFF2-40B4-BE49-F238E27FC236}">
                  <a16:creationId xmlns:a16="http://schemas.microsoft.com/office/drawing/2014/main" id="{7425E3AB-C29E-451B-A107-9E64AAC76CC3}"/>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3" name="Oval 15">
              <a:extLst>
                <a:ext uri="{FF2B5EF4-FFF2-40B4-BE49-F238E27FC236}">
                  <a16:creationId xmlns:a16="http://schemas.microsoft.com/office/drawing/2014/main" id="{733516F2-F2A1-49F8-AE47-13020207A7C2}"/>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4" name="Oval 28">
              <a:extLst>
                <a:ext uri="{FF2B5EF4-FFF2-40B4-BE49-F238E27FC236}">
                  <a16:creationId xmlns:a16="http://schemas.microsoft.com/office/drawing/2014/main" id="{231B4BEF-7F8C-4D62-8C60-0E5D96CDD7C4}"/>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15" name="TextBox 33">
              <a:extLst>
                <a:ext uri="{FF2B5EF4-FFF2-40B4-BE49-F238E27FC236}">
                  <a16:creationId xmlns:a16="http://schemas.microsoft.com/office/drawing/2014/main" id="{5C28DCC6-0600-4D50-BFFC-838B3CE407A2}"/>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6" name="Oval 8">
              <a:extLst>
                <a:ext uri="{FF2B5EF4-FFF2-40B4-BE49-F238E27FC236}">
                  <a16:creationId xmlns:a16="http://schemas.microsoft.com/office/drawing/2014/main" id="{A18C57E7-1E0C-460C-A3FF-5FA6A2CCD511}"/>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 name="Oval 11">
              <a:extLst>
                <a:ext uri="{FF2B5EF4-FFF2-40B4-BE49-F238E27FC236}">
                  <a16:creationId xmlns:a16="http://schemas.microsoft.com/office/drawing/2014/main" id="{E7E9AA94-4B28-4C59-8E3E-CBD72B46D4DB}"/>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8" name="Oval 14">
              <a:extLst>
                <a:ext uri="{FF2B5EF4-FFF2-40B4-BE49-F238E27FC236}">
                  <a16:creationId xmlns:a16="http://schemas.microsoft.com/office/drawing/2014/main" id="{CD15FF4C-CFA1-4057-9E7E-605E50A75D77}"/>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 name="TextBox 33">
              <a:extLst>
                <a:ext uri="{FF2B5EF4-FFF2-40B4-BE49-F238E27FC236}">
                  <a16:creationId xmlns:a16="http://schemas.microsoft.com/office/drawing/2014/main" id="{1AA3D3C9-1419-4C9C-95BB-87C0AA66A476}"/>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20" name="Oval 8">
              <a:extLst>
                <a:ext uri="{FF2B5EF4-FFF2-40B4-BE49-F238E27FC236}">
                  <a16:creationId xmlns:a16="http://schemas.microsoft.com/office/drawing/2014/main" id="{BE1BDE00-6EF4-46CE-BE43-6B7F317CABAE}"/>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1" name="Oval 14">
              <a:extLst>
                <a:ext uri="{FF2B5EF4-FFF2-40B4-BE49-F238E27FC236}">
                  <a16:creationId xmlns:a16="http://schemas.microsoft.com/office/drawing/2014/main" id="{68FF57DE-6021-48C7-85D1-02AA91202CFC}"/>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2" name="Oval 14">
              <a:extLst>
                <a:ext uri="{FF2B5EF4-FFF2-40B4-BE49-F238E27FC236}">
                  <a16:creationId xmlns:a16="http://schemas.microsoft.com/office/drawing/2014/main" id="{7CF9CC49-EAD4-4DEF-B5B7-736EDF38719C}"/>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3" name="Oval 8">
              <a:extLst>
                <a:ext uri="{FF2B5EF4-FFF2-40B4-BE49-F238E27FC236}">
                  <a16:creationId xmlns:a16="http://schemas.microsoft.com/office/drawing/2014/main" id="{8D6F06A7-7D33-4F60-9AB9-0A7F9FC311B2}"/>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4" name="Oval 11">
              <a:extLst>
                <a:ext uri="{FF2B5EF4-FFF2-40B4-BE49-F238E27FC236}">
                  <a16:creationId xmlns:a16="http://schemas.microsoft.com/office/drawing/2014/main" id="{874559EB-1B69-47A5-92CF-F6319E11139A}"/>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5" name="Oval 12">
              <a:extLst>
                <a:ext uri="{FF2B5EF4-FFF2-40B4-BE49-F238E27FC236}">
                  <a16:creationId xmlns:a16="http://schemas.microsoft.com/office/drawing/2014/main" id="{B1128AD2-1E6B-4059-8D85-32E8B95534FB}"/>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6" name="Oval 8">
              <a:extLst>
                <a:ext uri="{FF2B5EF4-FFF2-40B4-BE49-F238E27FC236}">
                  <a16:creationId xmlns:a16="http://schemas.microsoft.com/office/drawing/2014/main" id="{39A4F5F6-7C82-4972-B71F-F08C024EC3AA}"/>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grpSp>
        <p:nvGrpSpPr>
          <p:cNvPr id="27" name="Group 26">
            <a:extLst>
              <a:ext uri="{FF2B5EF4-FFF2-40B4-BE49-F238E27FC236}">
                <a16:creationId xmlns:a16="http://schemas.microsoft.com/office/drawing/2014/main" id="{0C20C904-B4FB-443F-AE78-108AEF611DAC}"/>
              </a:ext>
            </a:extLst>
          </p:cNvPr>
          <p:cNvGrpSpPr/>
          <p:nvPr/>
        </p:nvGrpSpPr>
        <p:grpSpPr>
          <a:xfrm>
            <a:off x="6289508" y="1934644"/>
            <a:ext cx="1666482" cy="2123786"/>
            <a:chOff x="1655621" y="3566804"/>
            <a:chExt cx="1666482" cy="2123786"/>
          </a:xfrm>
        </p:grpSpPr>
        <p:sp>
          <p:nvSpPr>
            <p:cNvPr id="28" name="Oval 8">
              <a:extLst>
                <a:ext uri="{FF2B5EF4-FFF2-40B4-BE49-F238E27FC236}">
                  <a16:creationId xmlns:a16="http://schemas.microsoft.com/office/drawing/2014/main" id="{BB8630FE-D617-40BF-A677-0206CD533099}"/>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9" name="Oval 9">
              <a:extLst>
                <a:ext uri="{FF2B5EF4-FFF2-40B4-BE49-F238E27FC236}">
                  <a16:creationId xmlns:a16="http://schemas.microsoft.com/office/drawing/2014/main" id="{D81785B0-EE34-45EE-B14D-A62192100ACB}"/>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0" name="Oval 10">
              <a:extLst>
                <a:ext uri="{FF2B5EF4-FFF2-40B4-BE49-F238E27FC236}">
                  <a16:creationId xmlns:a16="http://schemas.microsoft.com/office/drawing/2014/main" id="{93359A73-E840-4F82-9441-F2B3E95441EC}"/>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1" name="Oval 11">
              <a:extLst>
                <a:ext uri="{FF2B5EF4-FFF2-40B4-BE49-F238E27FC236}">
                  <a16:creationId xmlns:a16="http://schemas.microsoft.com/office/drawing/2014/main" id="{A7E1EC58-5D64-4811-82E0-23682F557F6F}"/>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32" name="Oval 12">
              <a:extLst>
                <a:ext uri="{FF2B5EF4-FFF2-40B4-BE49-F238E27FC236}">
                  <a16:creationId xmlns:a16="http://schemas.microsoft.com/office/drawing/2014/main" id="{13B7F38E-9520-4E7B-8EF3-4C2C93E831B8}"/>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3" name="Oval 13">
              <a:extLst>
                <a:ext uri="{FF2B5EF4-FFF2-40B4-BE49-F238E27FC236}">
                  <a16:creationId xmlns:a16="http://schemas.microsoft.com/office/drawing/2014/main" id="{9394C2CF-D6E9-483A-90A9-AA346CB58250}"/>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4" name="Oval 14">
              <a:extLst>
                <a:ext uri="{FF2B5EF4-FFF2-40B4-BE49-F238E27FC236}">
                  <a16:creationId xmlns:a16="http://schemas.microsoft.com/office/drawing/2014/main" id="{F8ECAC5D-D96F-4391-8E8F-49BDAE6FA716}"/>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5" name="Oval 15">
              <a:extLst>
                <a:ext uri="{FF2B5EF4-FFF2-40B4-BE49-F238E27FC236}">
                  <a16:creationId xmlns:a16="http://schemas.microsoft.com/office/drawing/2014/main" id="{70AEB437-627A-4A9E-8A80-41C4E29B115A}"/>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6" name="Oval 28">
              <a:extLst>
                <a:ext uri="{FF2B5EF4-FFF2-40B4-BE49-F238E27FC236}">
                  <a16:creationId xmlns:a16="http://schemas.microsoft.com/office/drawing/2014/main" id="{9A177885-CCB8-4EC1-A6A5-D87BD9B1B47A}"/>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37" name="TextBox 33">
              <a:extLst>
                <a:ext uri="{FF2B5EF4-FFF2-40B4-BE49-F238E27FC236}">
                  <a16:creationId xmlns:a16="http://schemas.microsoft.com/office/drawing/2014/main" id="{A971DFBD-3D15-4108-AEDB-DCE4B2394B07}"/>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38" name="Oval 8">
              <a:extLst>
                <a:ext uri="{FF2B5EF4-FFF2-40B4-BE49-F238E27FC236}">
                  <a16:creationId xmlns:a16="http://schemas.microsoft.com/office/drawing/2014/main" id="{AC5356E2-C391-46B9-95A6-EC6D5FEDE273}"/>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9" name="Oval 11">
              <a:extLst>
                <a:ext uri="{FF2B5EF4-FFF2-40B4-BE49-F238E27FC236}">
                  <a16:creationId xmlns:a16="http://schemas.microsoft.com/office/drawing/2014/main" id="{8945B4D7-AFF2-4D97-B3D1-C5E207A41A3C}"/>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0" name="Oval 14">
              <a:extLst>
                <a:ext uri="{FF2B5EF4-FFF2-40B4-BE49-F238E27FC236}">
                  <a16:creationId xmlns:a16="http://schemas.microsoft.com/office/drawing/2014/main" id="{8650A4F7-77FE-41E0-819E-7F72910698BB}"/>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1" name="TextBox 33">
              <a:extLst>
                <a:ext uri="{FF2B5EF4-FFF2-40B4-BE49-F238E27FC236}">
                  <a16:creationId xmlns:a16="http://schemas.microsoft.com/office/drawing/2014/main" id="{E07B6557-4E92-4BE4-96A6-95B4433E51EC}"/>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42" name="Oval 8">
              <a:extLst>
                <a:ext uri="{FF2B5EF4-FFF2-40B4-BE49-F238E27FC236}">
                  <a16:creationId xmlns:a16="http://schemas.microsoft.com/office/drawing/2014/main" id="{247E3BB5-65AC-4899-BA35-12247476D547}"/>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3" name="Oval 14">
              <a:extLst>
                <a:ext uri="{FF2B5EF4-FFF2-40B4-BE49-F238E27FC236}">
                  <a16:creationId xmlns:a16="http://schemas.microsoft.com/office/drawing/2014/main" id="{3AE609DF-87FC-4C69-A238-D601890C315A}"/>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4" name="Oval 14">
              <a:extLst>
                <a:ext uri="{FF2B5EF4-FFF2-40B4-BE49-F238E27FC236}">
                  <a16:creationId xmlns:a16="http://schemas.microsoft.com/office/drawing/2014/main" id="{3853F431-699C-4663-A3F4-41F455010FD3}"/>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5" name="Oval 8">
              <a:extLst>
                <a:ext uri="{FF2B5EF4-FFF2-40B4-BE49-F238E27FC236}">
                  <a16:creationId xmlns:a16="http://schemas.microsoft.com/office/drawing/2014/main" id="{9B49FCD8-C142-4778-AD71-B5BB41E8E1A5}"/>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6" name="Oval 11">
              <a:extLst>
                <a:ext uri="{FF2B5EF4-FFF2-40B4-BE49-F238E27FC236}">
                  <a16:creationId xmlns:a16="http://schemas.microsoft.com/office/drawing/2014/main" id="{4DB1CF01-E6F4-469C-9B38-BAAC887C117E}"/>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7" name="Oval 12">
              <a:extLst>
                <a:ext uri="{FF2B5EF4-FFF2-40B4-BE49-F238E27FC236}">
                  <a16:creationId xmlns:a16="http://schemas.microsoft.com/office/drawing/2014/main" id="{16011DD5-02EC-4791-AD1E-7A4B5D0A164D}"/>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8" name="Oval 8">
              <a:extLst>
                <a:ext uri="{FF2B5EF4-FFF2-40B4-BE49-F238E27FC236}">
                  <a16:creationId xmlns:a16="http://schemas.microsoft.com/office/drawing/2014/main" id="{ACCB84E2-C6BA-499C-9FA5-9C486D24620F}"/>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49" name="Freeform: Shape 48">
            <a:extLst>
              <a:ext uri="{FF2B5EF4-FFF2-40B4-BE49-F238E27FC236}">
                <a16:creationId xmlns:a16="http://schemas.microsoft.com/office/drawing/2014/main" id="{67D0F08A-3CE5-4D37-A5BB-6C1838D0D0AA}"/>
              </a:ext>
            </a:extLst>
          </p:cNvPr>
          <p:cNvSpPr/>
          <p:nvPr/>
        </p:nvSpPr>
        <p:spPr>
          <a:xfrm>
            <a:off x="6178411" y="2581060"/>
            <a:ext cx="1918249" cy="618362"/>
          </a:xfrm>
          <a:custGeom>
            <a:avLst/>
            <a:gdLst>
              <a:gd name="connsiteX0" fmla="*/ 0 w 1918249"/>
              <a:gd name="connsiteY0" fmla="*/ 347598 h 618362"/>
              <a:gd name="connsiteX1" fmla="*/ 266330 w 1918249"/>
              <a:gd name="connsiteY1" fmla="*/ 161167 h 618362"/>
              <a:gd name="connsiteX2" fmla="*/ 506027 w 1918249"/>
              <a:gd name="connsiteY2" fmla="*/ 294332 h 618362"/>
              <a:gd name="connsiteX3" fmla="*/ 541538 w 1918249"/>
              <a:gd name="connsiteY3" fmla="*/ 542907 h 618362"/>
              <a:gd name="connsiteX4" fmla="*/ 648070 w 1918249"/>
              <a:gd name="connsiteY4" fmla="*/ 596173 h 618362"/>
              <a:gd name="connsiteX5" fmla="*/ 852256 w 1918249"/>
              <a:gd name="connsiteY5" fmla="*/ 578417 h 618362"/>
              <a:gd name="connsiteX6" fmla="*/ 958788 w 1918249"/>
              <a:gd name="connsiteY6" fmla="*/ 152289 h 618362"/>
              <a:gd name="connsiteX7" fmla="*/ 1145219 w 1918249"/>
              <a:gd name="connsiteY7" fmla="*/ 10247 h 618362"/>
              <a:gd name="connsiteX8" fmla="*/ 1331650 w 1918249"/>
              <a:gd name="connsiteY8" fmla="*/ 45757 h 618362"/>
              <a:gd name="connsiteX9" fmla="*/ 1287262 w 1918249"/>
              <a:gd name="connsiteY9" fmla="*/ 320965 h 618362"/>
              <a:gd name="connsiteX10" fmla="*/ 1615736 w 1918249"/>
              <a:gd name="connsiteY10" fmla="*/ 374231 h 618362"/>
              <a:gd name="connsiteX11" fmla="*/ 1882066 w 1918249"/>
              <a:gd name="connsiteY11" fmla="*/ 170045 h 618362"/>
              <a:gd name="connsiteX12" fmla="*/ 1908699 w 1918249"/>
              <a:gd name="connsiteY12" fmla="*/ 143412 h 6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249" h="618362">
                <a:moveTo>
                  <a:pt x="0" y="347598"/>
                </a:moveTo>
                <a:cubicBezTo>
                  <a:pt x="90996" y="258821"/>
                  <a:pt x="181992" y="170045"/>
                  <a:pt x="266330" y="161167"/>
                </a:cubicBezTo>
                <a:cubicBezTo>
                  <a:pt x="350668" y="152289"/>
                  <a:pt x="460159" y="230709"/>
                  <a:pt x="506027" y="294332"/>
                </a:cubicBezTo>
                <a:cubicBezTo>
                  <a:pt x="551895" y="357955"/>
                  <a:pt x="517864" y="492600"/>
                  <a:pt x="541538" y="542907"/>
                </a:cubicBezTo>
                <a:cubicBezTo>
                  <a:pt x="565212" y="593214"/>
                  <a:pt x="596284" y="590255"/>
                  <a:pt x="648070" y="596173"/>
                </a:cubicBezTo>
                <a:cubicBezTo>
                  <a:pt x="699856" y="602091"/>
                  <a:pt x="800470" y="652398"/>
                  <a:pt x="852256" y="578417"/>
                </a:cubicBezTo>
                <a:cubicBezTo>
                  <a:pt x="904042" y="504436"/>
                  <a:pt x="909961" y="246984"/>
                  <a:pt x="958788" y="152289"/>
                </a:cubicBezTo>
                <a:cubicBezTo>
                  <a:pt x="1007615" y="57594"/>
                  <a:pt x="1083075" y="28002"/>
                  <a:pt x="1145219" y="10247"/>
                </a:cubicBezTo>
                <a:cubicBezTo>
                  <a:pt x="1207363" y="-7508"/>
                  <a:pt x="1307976" y="-6029"/>
                  <a:pt x="1331650" y="45757"/>
                </a:cubicBezTo>
                <a:cubicBezTo>
                  <a:pt x="1355324" y="97543"/>
                  <a:pt x="1239914" y="266219"/>
                  <a:pt x="1287262" y="320965"/>
                </a:cubicBezTo>
                <a:cubicBezTo>
                  <a:pt x="1334610" y="375711"/>
                  <a:pt x="1516602" y="399384"/>
                  <a:pt x="1615736" y="374231"/>
                </a:cubicBezTo>
                <a:cubicBezTo>
                  <a:pt x="1714870" y="349078"/>
                  <a:pt x="1833239" y="208515"/>
                  <a:pt x="1882066" y="170045"/>
                </a:cubicBezTo>
                <a:cubicBezTo>
                  <a:pt x="1930893" y="131575"/>
                  <a:pt x="1919796" y="137493"/>
                  <a:pt x="1908699" y="14341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Straight Connector 49">
            <a:extLst>
              <a:ext uri="{FF2B5EF4-FFF2-40B4-BE49-F238E27FC236}">
                <a16:creationId xmlns:a16="http://schemas.microsoft.com/office/drawing/2014/main" id="{A236D6BA-A7C3-443F-8A25-A2C06AA6A6B2}"/>
              </a:ext>
            </a:extLst>
          </p:cNvPr>
          <p:cNvCxnSpPr>
            <a:cxnSpLocks/>
          </p:cNvCxnSpPr>
          <p:nvPr/>
        </p:nvCxnSpPr>
        <p:spPr>
          <a:xfrm>
            <a:off x="1214188" y="2629499"/>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Arrow: Right 50">
            <a:extLst>
              <a:ext uri="{FF2B5EF4-FFF2-40B4-BE49-F238E27FC236}">
                <a16:creationId xmlns:a16="http://schemas.microsoft.com/office/drawing/2014/main" id="{977CC6C1-570E-4166-840B-1A1B7B0920D0}"/>
              </a:ext>
            </a:extLst>
          </p:cNvPr>
          <p:cNvSpPr/>
          <p:nvPr/>
        </p:nvSpPr>
        <p:spPr>
          <a:xfrm>
            <a:off x="3550792" y="2860110"/>
            <a:ext cx="2381951" cy="2974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a:extLst>
              <a:ext uri="{FF2B5EF4-FFF2-40B4-BE49-F238E27FC236}">
                <a16:creationId xmlns:a16="http://schemas.microsoft.com/office/drawing/2014/main" id="{092171DF-5A8E-4EC3-A463-70A5FACA20B3}"/>
              </a:ext>
            </a:extLst>
          </p:cNvPr>
          <p:cNvSpPr txBox="1"/>
          <p:nvPr/>
        </p:nvSpPr>
        <p:spPr>
          <a:xfrm>
            <a:off x="3512454" y="2483503"/>
            <a:ext cx="2392001" cy="338554"/>
          </a:xfrm>
          <a:prstGeom prst="rect">
            <a:avLst/>
          </a:prstGeom>
          <a:noFill/>
        </p:spPr>
        <p:txBody>
          <a:bodyPr wrap="none" rtlCol="0">
            <a:spAutoFit/>
          </a:bodyPr>
          <a:lstStyle/>
          <a:p>
            <a:pPr algn="l"/>
            <a:r>
              <a:rPr lang="en-US" altLang="zh-CN" sz="1600" dirty="0"/>
              <a:t>Increase model parameters</a:t>
            </a:r>
            <a:endParaRPr lang="zh-CN" altLang="en-US" sz="1600" dirty="0" err="1"/>
          </a:p>
        </p:txBody>
      </p:sp>
      <p:sp>
        <p:nvSpPr>
          <p:cNvPr id="76" name="Arrow: Right 75">
            <a:extLst>
              <a:ext uri="{FF2B5EF4-FFF2-40B4-BE49-F238E27FC236}">
                <a16:creationId xmlns:a16="http://schemas.microsoft.com/office/drawing/2014/main" id="{C8AFFADC-5F53-488C-9B7E-8AF4541A73F4}"/>
              </a:ext>
            </a:extLst>
          </p:cNvPr>
          <p:cNvSpPr/>
          <p:nvPr/>
        </p:nvSpPr>
        <p:spPr>
          <a:xfrm>
            <a:off x="3605232" y="5103992"/>
            <a:ext cx="2381951" cy="2974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a:extLst>
              <a:ext uri="{FF2B5EF4-FFF2-40B4-BE49-F238E27FC236}">
                <a16:creationId xmlns:a16="http://schemas.microsoft.com/office/drawing/2014/main" id="{06FFC4ED-A1C3-4C98-8341-1A4555D2C958}"/>
              </a:ext>
            </a:extLst>
          </p:cNvPr>
          <p:cNvSpPr txBox="1"/>
          <p:nvPr/>
        </p:nvSpPr>
        <p:spPr>
          <a:xfrm>
            <a:off x="3658195" y="4774015"/>
            <a:ext cx="1773242" cy="338554"/>
          </a:xfrm>
          <a:prstGeom prst="rect">
            <a:avLst/>
          </a:prstGeom>
          <a:noFill/>
        </p:spPr>
        <p:txBody>
          <a:bodyPr wrap="none" rtlCol="0">
            <a:spAutoFit/>
          </a:bodyPr>
          <a:lstStyle/>
          <a:p>
            <a:pPr algn="l"/>
            <a:r>
              <a:rPr lang="en-US" altLang="zh-CN" sz="1600" dirty="0"/>
              <a:t>Reduce training set</a:t>
            </a:r>
            <a:endParaRPr lang="zh-CN" altLang="en-US" sz="1600" dirty="0" err="1"/>
          </a:p>
        </p:txBody>
      </p:sp>
      <p:grpSp>
        <p:nvGrpSpPr>
          <p:cNvPr id="126" name="Group 125">
            <a:extLst>
              <a:ext uri="{FF2B5EF4-FFF2-40B4-BE49-F238E27FC236}">
                <a16:creationId xmlns:a16="http://schemas.microsoft.com/office/drawing/2014/main" id="{C283B60F-3DE1-4A3B-A706-9AF8A6515F31}"/>
              </a:ext>
            </a:extLst>
          </p:cNvPr>
          <p:cNvGrpSpPr/>
          <p:nvPr/>
        </p:nvGrpSpPr>
        <p:grpSpPr>
          <a:xfrm>
            <a:off x="1477190" y="4388574"/>
            <a:ext cx="1666482" cy="2123786"/>
            <a:chOff x="1655621" y="3566804"/>
            <a:chExt cx="1666482" cy="2123786"/>
          </a:xfrm>
        </p:grpSpPr>
        <p:sp>
          <p:nvSpPr>
            <p:cNvPr id="127" name="Oval 8">
              <a:extLst>
                <a:ext uri="{FF2B5EF4-FFF2-40B4-BE49-F238E27FC236}">
                  <a16:creationId xmlns:a16="http://schemas.microsoft.com/office/drawing/2014/main" id="{4849FBE8-B420-48EF-81B4-8D0057EE28B9}"/>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28" name="Oval 9">
              <a:extLst>
                <a:ext uri="{FF2B5EF4-FFF2-40B4-BE49-F238E27FC236}">
                  <a16:creationId xmlns:a16="http://schemas.microsoft.com/office/drawing/2014/main" id="{DE3F35E2-7B0F-4DDB-ABA1-CDB5E3866D20}"/>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29" name="Oval 10">
              <a:extLst>
                <a:ext uri="{FF2B5EF4-FFF2-40B4-BE49-F238E27FC236}">
                  <a16:creationId xmlns:a16="http://schemas.microsoft.com/office/drawing/2014/main" id="{BCCE2811-4464-4E1C-A38E-3E20A3E44165}"/>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30" name="Oval 11">
              <a:extLst>
                <a:ext uri="{FF2B5EF4-FFF2-40B4-BE49-F238E27FC236}">
                  <a16:creationId xmlns:a16="http://schemas.microsoft.com/office/drawing/2014/main" id="{EF46B7A6-FA47-48E7-99FC-99646C369ED3}"/>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31" name="Oval 12">
              <a:extLst>
                <a:ext uri="{FF2B5EF4-FFF2-40B4-BE49-F238E27FC236}">
                  <a16:creationId xmlns:a16="http://schemas.microsoft.com/office/drawing/2014/main" id="{F2D5EF06-C22B-4820-9A32-739892DB155D}"/>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32" name="Oval 13">
              <a:extLst>
                <a:ext uri="{FF2B5EF4-FFF2-40B4-BE49-F238E27FC236}">
                  <a16:creationId xmlns:a16="http://schemas.microsoft.com/office/drawing/2014/main" id="{05723196-D8E6-454A-AA8E-5AD00E4AE05A}"/>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33" name="Oval 14">
              <a:extLst>
                <a:ext uri="{FF2B5EF4-FFF2-40B4-BE49-F238E27FC236}">
                  <a16:creationId xmlns:a16="http://schemas.microsoft.com/office/drawing/2014/main" id="{48623C1A-2566-417A-BB6E-73464723A75D}"/>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34" name="Oval 15">
              <a:extLst>
                <a:ext uri="{FF2B5EF4-FFF2-40B4-BE49-F238E27FC236}">
                  <a16:creationId xmlns:a16="http://schemas.microsoft.com/office/drawing/2014/main" id="{6590E940-3143-4EA2-B103-EF6BC172BBD2}"/>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35" name="Oval 28">
              <a:extLst>
                <a:ext uri="{FF2B5EF4-FFF2-40B4-BE49-F238E27FC236}">
                  <a16:creationId xmlns:a16="http://schemas.microsoft.com/office/drawing/2014/main" id="{051AC34E-BE5D-4F66-9F23-4A4C3B9E3AF1}"/>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136" name="TextBox 33">
              <a:extLst>
                <a:ext uri="{FF2B5EF4-FFF2-40B4-BE49-F238E27FC236}">
                  <a16:creationId xmlns:a16="http://schemas.microsoft.com/office/drawing/2014/main" id="{733FFD62-73D2-46CE-BC7A-DB76D73572CC}"/>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37" name="Oval 8">
              <a:extLst>
                <a:ext uri="{FF2B5EF4-FFF2-40B4-BE49-F238E27FC236}">
                  <a16:creationId xmlns:a16="http://schemas.microsoft.com/office/drawing/2014/main" id="{0BA49771-5E36-4CB8-8A54-A91BAAFFBBED}"/>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38" name="Oval 11">
              <a:extLst>
                <a:ext uri="{FF2B5EF4-FFF2-40B4-BE49-F238E27FC236}">
                  <a16:creationId xmlns:a16="http://schemas.microsoft.com/office/drawing/2014/main" id="{E9C6E231-8443-4164-97BE-643D08F9F67F}"/>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39" name="Oval 14">
              <a:extLst>
                <a:ext uri="{FF2B5EF4-FFF2-40B4-BE49-F238E27FC236}">
                  <a16:creationId xmlns:a16="http://schemas.microsoft.com/office/drawing/2014/main" id="{D6D94D02-C506-4E91-AE2C-384BE818E077}"/>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40" name="TextBox 33">
              <a:extLst>
                <a:ext uri="{FF2B5EF4-FFF2-40B4-BE49-F238E27FC236}">
                  <a16:creationId xmlns:a16="http://schemas.microsoft.com/office/drawing/2014/main" id="{8D5603A5-9C0A-408C-AD77-3DCAE670F781}"/>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41" name="Oval 8">
              <a:extLst>
                <a:ext uri="{FF2B5EF4-FFF2-40B4-BE49-F238E27FC236}">
                  <a16:creationId xmlns:a16="http://schemas.microsoft.com/office/drawing/2014/main" id="{90897394-7C17-4152-8531-7F9C11E24ACA}"/>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42" name="Oval 14">
              <a:extLst>
                <a:ext uri="{FF2B5EF4-FFF2-40B4-BE49-F238E27FC236}">
                  <a16:creationId xmlns:a16="http://schemas.microsoft.com/office/drawing/2014/main" id="{670B7186-78A3-4B67-9583-15D5D279460B}"/>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43" name="Oval 14">
              <a:extLst>
                <a:ext uri="{FF2B5EF4-FFF2-40B4-BE49-F238E27FC236}">
                  <a16:creationId xmlns:a16="http://schemas.microsoft.com/office/drawing/2014/main" id="{DA4D1FA3-1236-4436-BF31-0AA728C36A3C}"/>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44" name="Oval 8">
              <a:extLst>
                <a:ext uri="{FF2B5EF4-FFF2-40B4-BE49-F238E27FC236}">
                  <a16:creationId xmlns:a16="http://schemas.microsoft.com/office/drawing/2014/main" id="{269FD038-0F78-41A5-B975-312C8D55B51A}"/>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45" name="Oval 11">
              <a:extLst>
                <a:ext uri="{FF2B5EF4-FFF2-40B4-BE49-F238E27FC236}">
                  <a16:creationId xmlns:a16="http://schemas.microsoft.com/office/drawing/2014/main" id="{D1E699F3-E932-4DC5-B04D-E6151DAB6711}"/>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46" name="Oval 12">
              <a:extLst>
                <a:ext uri="{FF2B5EF4-FFF2-40B4-BE49-F238E27FC236}">
                  <a16:creationId xmlns:a16="http://schemas.microsoft.com/office/drawing/2014/main" id="{F1F1714E-20C7-4745-B800-F84BCE09E21A}"/>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47" name="Oval 8">
              <a:extLst>
                <a:ext uri="{FF2B5EF4-FFF2-40B4-BE49-F238E27FC236}">
                  <a16:creationId xmlns:a16="http://schemas.microsoft.com/office/drawing/2014/main" id="{EB62080A-6B5B-4A25-AB42-BCAED92BC91C}"/>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cxnSp>
        <p:nvCxnSpPr>
          <p:cNvPr id="148" name="Straight Connector 147">
            <a:extLst>
              <a:ext uri="{FF2B5EF4-FFF2-40B4-BE49-F238E27FC236}">
                <a16:creationId xmlns:a16="http://schemas.microsoft.com/office/drawing/2014/main" id="{4AC5DAC6-9048-4108-B38C-6D23E3C6D761}"/>
              </a:ext>
            </a:extLst>
          </p:cNvPr>
          <p:cNvCxnSpPr>
            <a:cxnSpLocks/>
          </p:cNvCxnSpPr>
          <p:nvPr/>
        </p:nvCxnSpPr>
        <p:spPr>
          <a:xfrm>
            <a:off x="1179850" y="5084409"/>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39229E03-F475-40F8-9D8A-11CBB5EC68A0}"/>
              </a:ext>
            </a:extLst>
          </p:cNvPr>
          <p:cNvGrpSpPr/>
          <p:nvPr/>
        </p:nvGrpSpPr>
        <p:grpSpPr>
          <a:xfrm>
            <a:off x="6366725" y="4438244"/>
            <a:ext cx="1666482" cy="2123786"/>
            <a:chOff x="1655621" y="3566804"/>
            <a:chExt cx="1666482" cy="2123786"/>
          </a:xfrm>
        </p:grpSpPr>
        <p:sp>
          <p:nvSpPr>
            <p:cNvPr id="173" name="Oval 8">
              <a:extLst>
                <a:ext uri="{FF2B5EF4-FFF2-40B4-BE49-F238E27FC236}">
                  <a16:creationId xmlns:a16="http://schemas.microsoft.com/office/drawing/2014/main" id="{FBE4DD9B-E82E-48C3-B79F-DE7055EC191C}"/>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5" name="Oval 10">
              <a:extLst>
                <a:ext uri="{FF2B5EF4-FFF2-40B4-BE49-F238E27FC236}">
                  <a16:creationId xmlns:a16="http://schemas.microsoft.com/office/drawing/2014/main" id="{2D93F0F2-EFA3-431D-A4A4-83CA38C95AD7}"/>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6" name="Oval 11">
              <a:extLst>
                <a:ext uri="{FF2B5EF4-FFF2-40B4-BE49-F238E27FC236}">
                  <a16:creationId xmlns:a16="http://schemas.microsoft.com/office/drawing/2014/main" id="{3101D9BE-D7ED-41F2-B014-0D539CB36A60}"/>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77" name="Oval 12">
              <a:extLst>
                <a:ext uri="{FF2B5EF4-FFF2-40B4-BE49-F238E27FC236}">
                  <a16:creationId xmlns:a16="http://schemas.microsoft.com/office/drawing/2014/main" id="{CB171FE5-171B-4793-9566-B8B86F540B28}"/>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8" name="Oval 13">
              <a:extLst>
                <a:ext uri="{FF2B5EF4-FFF2-40B4-BE49-F238E27FC236}">
                  <a16:creationId xmlns:a16="http://schemas.microsoft.com/office/drawing/2014/main" id="{865F7D59-B34A-49E1-A81E-76A349E91E1E}"/>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0" name="Oval 15">
              <a:extLst>
                <a:ext uri="{FF2B5EF4-FFF2-40B4-BE49-F238E27FC236}">
                  <a16:creationId xmlns:a16="http://schemas.microsoft.com/office/drawing/2014/main" id="{6FE24111-7D5D-4478-B8AD-72E3C6C0DCDD}"/>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1" name="Oval 28">
              <a:extLst>
                <a:ext uri="{FF2B5EF4-FFF2-40B4-BE49-F238E27FC236}">
                  <a16:creationId xmlns:a16="http://schemas.microsoft.com/office/drawing/2014/main" id="{49824E6F-AF44-4BEB-B2B2-0EEC8EF9E1F0}"/>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182" name="TextBox 33">
              <a:extLst>
                <a:ext uri="{FF2B5EF4-FFF2-40B4-BE49-F238E27FC236}">
                  <a16:creationId xmlns:a16="http://schemas.microsoft.com/office/drawing/2014/main" id="{91181011-AC89-440B-86E2-0C425F9D655E}"/>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83" name="Oval 8">
              <a:extLst>
                <a:ext uri="{FF2B5EF4-FFF2-40B4-BE49-F238E27FC236}">
                  <a16:creationId xmlns:a16="http://schemas.microsoft.com/office/drawing/2014/main" id="{F290EE5D-9555-4F1B-91A6-F7E2991B22AB}"/>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4" name="Oval 11">
              <a:extLst>
                <a:ext uri="{FF2B5EF4-FFF2-40B4-BE49-F238E27FC236}">
                  <a16:creationId xmlns:a16="http://schemas.microsoft.com/office/drawing/2014/main" id="{8B7F06CA-393B-47E8-B863-43D0FE12BB9A}"/>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85" name="Oval 14">
              <a:extLst>
                <a:ext uri="{FF2B5EF4-FFF2-40B4-BE49-F238E27FC236}">
                  <a16:creationId xmlns:a16="http://schemas.microsoft.com/office/drawing/2014/main" id="{22DA20C2-9D26-4BFD-B6BD-E0C0725F735E}"/>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6" name="TextBox 33">
              <a:extLst>
                <a:ext uri="{FF2B5EF4-FFF2-40B4-BE49-F238E27FC236}">
                  <a16:creationId xmlns:a16="http://schemas.microsoft.com/office/drawing/2014/main" id="{A8D5547F-34A8-4659-B086-9B8B55884A12}"/>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87" name="Oval 8">
              <a:extLst>
                <a:ext uri="{FF2B5EF4-FFF2-40B4-BE49-F238E27FC236}">
                  <a16:creationId xmlns:a16="http://schemas.microsoft.com/office/drawing/2014/main" id="{BE74E82F-F4CF-4168-A702-706B8FAC24A5}"/>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9" name="Oval 14">
              <a:extLst>
                <a:ext uri="{FF2B5EF4-FFF2-40B4-BE49-F238E27FC236}">
                  <a16:creationId xmlns:a16="http://schemas.microsoft.com/office/drawing/2014/main" id="{B55EFB77-2509-429C-BFA7-CAA608212D99}"/>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1" name="Oval 11">
              <a:extLst>
                <a:ext uri="{FF2B5EF4-FFF2-40B4-BE49-F238E27FC236}">
                  <a16:creationId xmlns:a16="http://schemas.microsoft.com/office/drawing/2014/main" id="{1BD891D0-0392-4B73-BF82-9158249B5AEF}"/>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92" name="Oval 12">
              <a:extLst>
                <a:ext uri="{FF2B5EF4-FFF2-40B4-BE49-F238E27FC236}">
                  <a16:creationId xmlns:a16="http://schemas.microsoft.com/office/drawing/2014/main" id="{23594490-80E5-4961-99A4-373459271497}"/>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cxnSp>
        <p:nvCxnSpPr>
          <p:cNvPr id="194" name="Straight Connector 193">
            <a:extLst>
              <a:ext uri="{FF2B5EF4-FFF2-40B4-BE49-F238E27FC236}">
                <a16:creationId xmlns:a16="http://schemas.microsoft.com/office/drawing/2014/main" id="{E53E9DF1-3B70-4BF3-8686-A63218F2489F}"/>
              </a:ext>
            </a:extLst>
          </p:cNvPr>
          <p:cNvCxnSpPr>
            <a:cxnSpLocks/>
          </p:cNvCxnSpPr>
          <p:nvPr/>
        </p:nvCxnSpPr>
        <p:spPr>
          <a:xfrm>
            <a:off x="6069385" y="5134079"/>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762761"/>
      </p:ext>
    </p:extLst>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5D2B629-2983-408E-8B77-81C972ECB618}"/>
              </a:ext>
            </a:extLst>
          </p:cNvPr>
          <p:cNvGrpSpPr/>
          <p:nvPr/>
        </p:nvGrpSpPr>
        <p:grpSpPr>
          <a:xfrm>
            <a:off x="6183532" y="2039797"/>
            <a:ext cx="1666482" cy="2123786"/>
            <a:chOff x="1655621" y="3566804"/>
            <a:chExt cx="1666482" cy="2123786"/>
          </a:xfrm>
        </p:grpSpPr>
        <p:sp>
          <p:nvSpPr>
            <p:cNvPr id="6" name="Oval 8">
              <a:extLst>
                <a:ext uri="{FF2B5EF4-FFF2-40B4-BE49-F238E27FC236}">
                  <a16:creationId xmlns:a16="http://schemas.microsoft.com/office/drawing/2014/main" id="{78C4F92C-3D8E-4FFA-B58C-E7D2D7A7E168}"/>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 name="Oval 9">
              <a:extLst>
                <a:ext uri="{FF2B5EF4-FFF2-40B4-BE49-F238E27FC236}">
                  <a16:creationId xmlns:a16="http://schemas.microsoft.com/office/drawing/2014/main" id="{2D2FB433-7E68-45AC-8EB3-C2507D41A04C}"/>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 name="Oval 10">
              <a:extLst>
                <a:ext uri="{FF2B5EF4-FFF2-40B4-BE49-F238E27FC236}">
                  <a16:creationId xmlns:a16="http://schemas.microsoft.com/office/drawing/2014/main" id="{F43BC096-EEC2-41DA-B0D4-E47E7BEBBE41}"/>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 name="Oval 11">
              <a:extLst>
                <a:ext uri="{FF2B5EF4-FFF2-40B4-BE49-F238E27FC236}">
                  <a16:creationId xmlns:a16="http://schemas.microsoft.com/office/drawing/2014/main" id="{BA188288-BFBC-429A-BEEF-90B946DB6337}"/>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0" name="Oval 12">
              <a:extLst>
                <a:ext uri="{FF2B5EF4-FFF2-40B4-BE49-F238E27FC236}">
                  <a16:creationId xmlns:a16="http://schemas.microsoft.com/office/drawing/2014/main" id="{247BDF06-2D90-4199-98E1-326F9F9ABD11}"/>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 name="Oval 13">
              <a:extLst>
                <a:ext uri="{FF2B5EF4-FFF2-40B4-BE49-F238E27FC236}">
                  <a16:creationId xmlns:a16="http://schemas.microsoft.com/office/drawing/2014/main" id="{D4A79D7B-7A38-4264-82EF-AE9AB549B0E5}"/>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2" name="Oval 14">
              <a:extLst>
                <a:ext uri="{FF2B5EF4-FFF2-40B4-BE49-F238E27FC236}">
                  <a16:creationId xmlns:a16="http://schemas.microsoft.com/office/drawing/2014/main" id="{7425E3AB-C29E-451B-A107-9E64AAC76CC3}"/>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3" name="Oval 15">
              <a:extLst>
                <a:ext uri="{FF2B5EF4-FFF2-40B4-BE49-F238E27FC236}">
                  <a16:creationId xmlns:a16="http://schemas.microsoft.com/office/drawing/2014/main" id="{733516F2-F2A1-49F8-AE47-13020207A7C2}"/>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4" name="Oval 28">
              <a:extLst>
                <a:ext uri="{FF2B5EF4-FFF2-40B4-BE49-F238E27FC236}">
                  <a16:creationId xmlns:a16="http://schemas.microsoft.com/office/drawing/2014/main" id="{231B4BEF-7F8C-4D62-8C60-0E5D96CDD7C4}"/>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15" name="TextBox 33">
              <a:extLst>
                <a:ext uri="{FF2B5EF4-FFF2-40B4-BE49-F238E27FC236}">
                  <a16:creationId xmlns:a16="http://schemas.microsoft.com/office/drawing/2014/main" id="{5C28DCC6-0600-4D50-BFFC-838B3CE407A2}"/>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6" name="Oval 8">
              <a:extLst>
                <a:ext uri="{FF2B5EF4-FFF2-40B4-BE49-F238E27FC236}">
                  <a16:creationId xmlns:a16="http://schemas.microsoft.com/office/drawing/2014/main" id="{A18C57E7-1E0C-460C-A3FF-5FA6A2CCD511}"/>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 name="Oval 11">
              <a:extLst>
                <a:ext uri="{FF2B5EF4-FFF2-40B4-BE49-F238E27FC236}">
                  <a16:creationId xmlns:a16="http://schemas.microsoft.com/office/drawing/2014/main" id="{E7E9AA94-4B28-4C59-8E3E-CBD72B46D4DB}"/>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8" name="Oval 14">
              <a:extLst>
                <a:ext uri="{FF2B5EF4-FFF2-40B4-BE49-F238E27FC236}">
                  <a16:creationId xmlns:a16="http://schemas.microsoft.com/office/drawing/2014/main" id="{CD15FF4C-CFA1-4057-9E7E-605E50A75D77}"/>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 name="TextBox 33">
              <a:extLst>
                <a:ext uri="{FF2B5EF4-FFF2-40B4-BE49-F238E27FC236}">
                  <a16:creationId xmlns:a16="http://schemas.microsoft.com/office/drawing/2014/main" id="{1AA3D3C9-1419-4C9C-95BB-87C0AA66A476}"/>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20" name="Oval 8">
              <a:extLst>
                <a:ext uri="{FF2B5EF4-FFF2-40B4-BE49-F238E27FC236}">
                  <a16:creationId xmlns:a16="http://schemas.microsoft.com/office/drawing/2014/main" id="{BE1BDE00-6EF4-46CE-BE43-6B7F317CABAE}"/>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1" name="Oval 14">
              <a:extLst>
                <a:ext uri="{FF2B5EF4-FFF2-40B4-BE49-F238E27FC236}">
                  <a16:creationId xmlns:a16="http://schemas.microsoft.com/office/drawing/2014/main" id="{68FF57DE-6021-48C7-85D1-02AA91202CFC}"/>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2" name="Oval 14">
              <a:extLst>
                <a:ext uri="{FF2B5EF4-FFF2-40B4-BE49-F238E27FC236}">
                  <a16:creationId xmlns:a16="http://schemas.microsoft.com/office/drawing/2014/main" id="{7CF9CC49-EAD4-4DEF-B5B7-736EDF38719C}"/>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3" name="Oval 8">
              <a:extLst>
                <a:ext uri="{FF2B5EF4-FFF2-40B4-BE49-F238E27FC236}">
                  <a16:creationId xmlns:a16="http://schemas.microsoft.com/office/drawing/2014/main" id="{8D6F06A7-7D33-4F60-9AB9-0A7F9FC311B2}"/>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4" name="Oval 11">
              <a:extLst>
                <a:ext uri="{FF2B5EF4-FFF2-40B4-BE49-F238E27FC236}">
                  <a16:creationId xmlns:a16="http://schemas.microsoft.com/office/drawing/2014/main" id="{874559EB-1B69-47A5-92CF-F6319E11139A}"/>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5" name="Oval 12">
              <a:extLst>
                <a:ext uri="{FF2B5EF4-FFF2-40B4-BE49-F238E27FC236}">
                  <a16:creationId xmlns:a16="http://schemas.microsoft.com/office/drawing/2014/main" id="{B1128AD2-1E6B-4059-8D85-32E8B95534FB}"/>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6" name="Oval 8">
              <a:extLst>
                <a:ext uri="{FF2B5EF4-FFF2-40B4-BE49-F238E27FC236}">
                  <a16:creationId xmlns:a16="http://schemas.microsoft.com/office/drawing/2014/main" id="{39A4F5F6-7C82-4972-B71F-F08C024EC3AA}"/>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grpSp>
        <p:nvGrpSpPr>
          <p:cNvPr id="27" name="Group 26">
            <a:extLst>
              <a:ext uri="{FF2B5EF4-FFF2-40B4-BE49-F238E27FC236}">
                <a16:creationId xmlns:a16="http://schemas.microsoft.com/office/drawing/2014/main" id="{0C20C904-B4FB-443F-AE78-108AEF611DAC}"/>
              </a:ext>
            </a:extLst>
          </p:cNvPr>
          <p:cNvGrpSpPr/>
          <p:nvPr/>
        </p:nvGrpSpPr>
        <p:grpSpPr>
          <a:xfrm>
            <a:off x="1663724" y="2011327"/>
            <a:ext cx="1666482" cy="2123786"/>
            <a:chOff x="1655621" y="3566804"/>
            <a:chExt cx="1666482" cy="2123786"/>
          </a:xfrm>
        </p:grpSpPr>
        <p:sp>
          <p:nvSpPr>
            <p:cNvPr id="28" name="Oval 8">
              <a:extLst>
                <a:ext uri="{FF2B5EF4-FFF2-40B4-BE49-F238E27FC236}">
                  <a16:creationId xmlns:a16="http://schemas.microsoft.com/office/drawing/2014/main" id="{BB8630FE-D617-40BF-A677-0206CD533099}"/>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9" name="Oval 9">
              <a:extLst>
                <a:ext uri="{FF2B5EF4-FFF2-40B4-BE49-F238E27FC236}">
                  <a16:creationId xmlns:a16="http://schemas.microsoft.com/office/drawing/2014/main" id="{D81785B0-EE34-45EE-B14D-A62192100ACB}"/>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0" name="Oval 10">
              <a:extLst>
                <a:ext uri="{FF2B5EF4-FFF2-40B4-BE49-F238E27FC236}">
                  <a16:creationId xmlns:a16="http://schemas.microsoft.com/office/drawing/2014/main" id="{93359A73-E840-4F82-9441-F2B3E95441EC}"/>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1" name="Oval 11">
              <a:extLst>
                <a:ext uri="{FF2B5EF4-FFF2-40B4-BE49-F238E27FC236}">
                  <a16:creationId xmlns:a16="http://schemas.microsoft.com/office/drawing/2014/main" id="{A7E1EC58-5D64-4811-82E0-23682F557F6F}"/>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32" name="Oval 12">
              <a:extLst>
                <a:ext uri="{FF2B5EF4-FFF2-40B4-BE49-F238E27FC236}">
                  <a16:creationId xmlns:a16="http://schemas.microsoft.com/office/drawing/2014/main" id="{13B7F38E-9520-4E7B-8EF3-4C2C93E831B8}"/>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3" name="Oval 13">
              <a:extLst>
                <a:ext uri="{FF2B5EF4-FFF2-40B4-BE49-F238E27FC236}">
                  <a16:creationId xmlns:a16="http://schemas.microsoft.com/office/drawing/2014/main" id="{9394C2CF-D6E9-483A-90A9-AA346CB58250}"/>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4" name="Oval 14">
              <a:extLst>
                <a:ext uri="{FF2B5EF4-FFF2-40B4-BE49-F238E27FC236}">
                  <a16:creationId xmlns:a16="http://schemas.microsoft.com/office/drawing/2014/main" id="{F8ECAC5D-D96F-4391-8E8F-49BDAE6FA716}"/>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5" name="Oval 15">
              <a:extLst>
                <a:ext uri="{FF2B5EF4-FFF2-40B4-BE49-F238E27FC236}">
                  <a16:creationId xmlns:a16="http://schemas.microsoft.com/office/drawing/2014/main" id="{70AEB437-627A-4A9E-8A80-41C4E29B115A}"/>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6" name="Oval 28">
              <a:extLst>
                <a:ext uri="{FF2B5EF4-FFF2-40B4-BE49-F238E27FC236}">
                  <a16:creationId xmlns:a16="http://schemas.microsoft.com/office/drawing/2014/main" id="{9A177885-CCB8-4EC1-A6A5-D87BD9B1B47A}"/>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37" name="TextBox 33">
              <a:extLst>
                <a:ext uri="{FF2B5EF4-FFF2-40B4-BE49-F238E27FC236}">
                  <a16:creationId xmlns:a16="http://schemas.microsoft.com/office/drawing/2014/main" id="{A971DFBD-3D15-4108-AEDB-DCE4B2394B07}"/>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38" name="Oval 8">
              <a:extLst>
                <a:ext uri="{FF2B5EF4-FFF2-40B4-BE49-F238E27FC236}">
                  <a16:creationId xmlns:a16="http://schemas.microsoft.com/office/drawing/2014/main" id="{AC5356E2-C391-46B9-95A6-EC6D5FEDE273}"/>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9" name="Oval 11">
              <a:extLst>
                <a:ext uri="{FF2B5EF4-FFF2-40B4-BE49-F238E27FC236}">
                  <a16:creationId xmlns:a16="http://schemas.microsoft.com/office/drawing/2014/main" id="{8945B4D7-AFF2-4D97-B3D1-C5E207A41A3C}"/>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0" name="Oval 14">
              <a:extLst>
                <a:ext uri="{FF2B5EF4-FFF2-40B4-BE49-F238E27FC236}">
                  <a16:creationId xmlns:a16="http://schemas.microsoft.com/office/drawing/2014/main" id="{8650A4F7-77FE-41E0-819E-7F72910698BB}"/>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1" name="TextBox 33">
              <a:extLst>
                <a:ext uri="{FF2B5EF4-FFF2-40B4-BE49-F238E27FC236}">
                  <a16:creationId xmlns:a16="http://schemas.microsoft.com/office/drawing/2014/main" id="{E07B6557-4E92-4BE4-96A6-95B4433E51EC}"/>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42" name="Oval 8">
              <a:extLst>
                <a:ext uri="{FF2B5EF4-FFF2-40B4-BE49-F238E27FC236}">
                  <a16:creationId xmlns:a16="http://schemas.microsoft.com/office/drawing/2014/main" id="{247E3BB5-65AC-4899-BA35-12247476D547}"/>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3" name="Oval 14">
              <a:extLst>
                <a:ext uri="{FF2B5EF4-FFF2-40B4-BE49-F238E27FC236}">
                  <a16:creationId xmlns:a16="http://schemas.microsoft.com/office/drawing/2014/main" id="{3AE609DF-87FC-4C69-A238-D601890C315A}"/>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4" name="Oval 14">
              <a:extLst>
                <a:ext uri="{FF2B5EF4-FFF2-40B4-BE49-F238E27FC236}">
                  <a16:creationId xmlns:a16="http://schemas.microsoft.com/office/drawing/2014/main" id="{3853F431-699C-4663-A3F4-41F455010FD3}"/>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5" name="Oval 8">
              <a:extLst>
                <a:ext uri="{FF2B5EF4-FFF2-40B4-BE49-F238E27FC236}">
                  <a16:creationId xmlns:a16="http://schemas.microsoft.com/office/drawing/2014/main" id="{9B49FCD8-C142-4778-AD71-B5BB41E8E1A5}"/>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6" name="Oval 11">
              <a:extLst>
                <a:ext uri="{FF2B5EF4-FFF2-40B4-BE49-F238E27FC236}">
                  <a16:creationId xmlns:a16="http://schemas.microsoft.com/office/drawing/2014/main" id="{4DB1CF01-E6F4-469C-9B38-BAAC887C117E}"/>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7" name="Oval 12">
              <a:extLst>
                <a:ext uri="{FF2B5EF4-FFF2-40B4-BE49-F238E27FC236}">
                  <a16:creationId xmlns:a16="http://schemas.microsoft.com/office/drawing/2014/main" id="{16011DD5-02EC-4791-AD1E-7A4B5D0A164D}"/>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8" name="Oval 8">
              <a:extLst>
                <a:ext uri="{FF2B5EF4-FFF2-40B4-BE49-F238E27FC236}">
                  <a16:creationId xmlns:a16="http://schemas.microsoft.com/office/drawing/2014/main" id="{ACCB84E2-C6BA-499C-9FA5-9C486D24620F}"/>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49" name="Freeform: Shape 48">
            <a:extLst>
              <a:ext uri="{FF2B5EF4-FFF2-40B4-BE49-F238E27FC236}">
                <a16:creationId xmlns:a16="http://schemas.microsoft.com/office/drawing/2014/main" id="{67D0F08A-3CE5-4D37-A5BB-6C1838D0D0AA}"/>
              </a:ext>
            </a:extLst>
          </p:cNvPr>
          <p:cNvSpPr/>
          <p:nvPr/>
        </p:nvSpPr>
        <p:spPr>
          <a:xfrm>
            <a:off x="1552627" y="2657743"/>
            <a:ext cx="1918249" cy="618362"/>
          </a:xfrm>
          <a:custGeom>
            <a:avLst/>
            <a:gdLst>
              <a:gd name="connsiteX0" fmla="*/ 0 w 1918249"/>
              <a:gd name="connsiteY0" fmla="*/ 347598 h 618362"/>
              <a:gd name="connsiteX1" fmla="*/ 266330 w 1918249"/>
              <a:gd name="connsiteY1" fmla="*/ 161167 h 618362"/>
              <a:gd name="connsiteX2" fmla="*/ 506027 w 1918249"/>
              <a:gd name="connsiteY2" fmla="*/ 294332 h 618362"/>
              <a:gd name="connsiteX3" fmla="*/ 541538 w 1918249"/>
              <a:gd name="connsiteY3" fmla="*/ 542907 h 618362"/>
              <a:gd name="connsiteX4" fmla="*/ 648070 w 1918249"/>
              <a:gd name="connsiteY4" fmla="*/ 596173 h 618362"/>
              <a:gd name="connsiteX5" fmla="*/ 852256 w 1918249"/>
              <a:gd name="connsiteY5" fmla="*/ 578417 h 618362"/>
              <a:gd name="connsiteX6" fmla="*/ 958788 w 1918249"/>
              <a:gd name="connsiteY6" fmla="*/ 152289 h 618362"/>
              <a:gd name="connsiteX7" fmla="*/ 1145219 w 1918249"/>
              <a:gd name="connsiteY7" fmla="*/ 10247 h 618362"/>
              <a:gd name="connsiteX8" fmla="*/ 1331650 w 1918249"/>
              <a:gd name="connsiteY8" fmla="*/ 45757 h 618362"/>
              <a:gd name="connsiteX9" fmla="*/ 1287262 w 1918249"/>
              <a:gd name="connsiteY9" fmla="*/ 320965 h 618362"/>
              <a:gd name="connsiteX10" fmla="*/ 1615736 w 1918249"/>
              <a:gd name="connsiteY10" fmla="*/ 374231 h 618362"/>
              <a:gd name="connsiteX11" fmla="*/ 1882066 w 1918249"/>
              <a:gd name="connsiteY11" fmla="*/ 170045 h 618362"/>
              <a:gd name="connsiteX12" fmla="*/ 1908699 w 1918249"/>
              <a:gd name="connsiteY12" fmla="*/ 143412 h 6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249" h="618362">
                <a:moveTo>
                  <a:pt x="0" y="347598"/>
                </a:moveTo>
                <a:cubicBezTo>
                  <a:pt x="90996" y="258821"/>
                  <a:pt x="181992" y="170045"/>
                  <a:pt x="266330" y="161167"/>
                </a:cubicBezTo>
                <a:cubicBezTo>
                  <a:pt x="350668" y="152289"/>
                  <a:pt x="460159" y="230709"/>
                  <a:pt x="506027" y="294332"/>
                </a:cubicBezTo>
                <a:cubicBezTo>
                  <a:pt x="551895" y="357955"/>
                  <a:pt x="517864" y="492600"/>
                  <a:pt x="541538" y="542907"/>
                </a:cubicBezTo>
                <a:cubicBezTo>
                  <a:pt x="565212" y="593214"/>
                  <a:pt x="596284" y="590255"/>
                  <a:pt x="648070" y="596173"/>
                </a:cubicBezTo>
                <a:cubicBezTo>
                  <a:pt x="699856" y="602091"/>
                  <a:pt x="800470" y="652398"/>
                  <a:pt x="852256" y="578417"/>
                </a:cubicBezTo>
                <a:cubicBezTo>
                  <a:pt x="904042" y="504436"/>
                  <a:pt x="909961" y="246984"/>
                  <a:pt x="958788" y="152289"/>
                </a:cubicBezTo>
                <a:cubicBezTo>
                  <a:pt x="1007615" y="57594"/>
                  <a:pt x="1083075" y="28002"/>
                  <a:pt x="1145219" y="10247"/>
                </a:cubicBezTo>
                <a:cubicBezTo>
                  <a:pt x="1207363" y="-7508"/>
                  <a:pt x="1307976" y="-6029"/>
                  <a:pt x="1331650" y="45757"/>
                </a:cubicBezTo>
                <a:cubicBezTo>
                  <a:pt x="1355324" y="97543"/>
                  <a:pt x="1239914" y="266219"/>
                  <a:pt x="1287262" y="320965"/>
                </a:cubicBezTo>
                <a:cubicBezTo>
                  <a:pt x="1334610" y="375711"/>
                  <a:pt x="1516602" y="399384"/>
                  <a:pt x="1615736" y="374231"/>
                </a:cubicBezTo>
                <a:cubicBezTo>
                  <a:pt x="1714870" y="349078"/>
                  <a:pt x="1833239" y="208515"/>
                  <a:pt x="1882066" y="170045"/>
                </a:cubicBezTo>
                <a:cubicBezTo>
                  <a:pt x="1930893" y="131575"/>
                  <a:pt x="1919796" y="137493"/>
                  <a:pt x="1908699" y="14341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Straight Connector 49">
            <a:extLst>
              <a:ext uri="{FF2B5EF4-FFF2-40B4-BE49-F238E27FC236}">
                <a16:creationId xmlns:a16="http://schemas.microsoft.com/office/drawing/2014/main" id="{A236D6BA-A7C3-443F-8A25-A2C06AA6A6B2}"/>
              </a:ext>
            </a:extLst>
          </p:cNvPr>
          <p:cNvCxnSpPr>
            <a:cxnSpLocks/>
          </p:cNvCxnSpPr>
          <p:nvPr/>
        </p:nvCxnSpPr>
        <p:spPr>
          <a:xfrm>
            <a:off x="5886192" y="2735632"/>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Arrow: Right 50">
            <a:extLst>
              <a:ext uri="{FF2B5EF4-FFF2-40B4-BE49-F238E27FC236}">
                <a16:creationId xmlns:a16="http://schemas.microsoft.com/office/drawing/2014/main" id="{977CC6C1-570E-4166-840B-1A1B7B0920D0}"/>
              </a:ext>
            </a:extLst>
          </p:cNvPr>
          <p:cNvSpPr/>
          <p:nvPr/>
        </p:nvSpPr>
        <p:spPr>
          <a:xfrm>
            <a:off x="3550792" y="2860110"/>
            <a:ext cx="2381951" cy="2974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a:extLst>
              <a:ext uri="{FF2B5EF4-FFF2-40B4-BE49-F238E27FC236}">
                <a16:creationId xmlns:a16="http://schemas.microsoft.com/office/drawing/2014/main" id="{092171DF-5A8E-4EC3-A463-70A5FACA20B3}"/>
              </a:ext>
            </a:extLst>
          </p:cNvPr>
          <p:cNvSpPr txBox="1"/>
          <p:nvPr/>
        </p:nvSpPr>
        <p:spPr>
          <a:xfrm>
            <a:off x="3603755" y="2530133"/>
            <a:ext cx="2321469" cy="338554"/>
          </a:xfrm>
          <a:prstGeom prst="rect">
            <a:avLst/>
          </a:prstGeom>
          <a:noFill/>
        </p:spPr>
        <p:txBody>
          <a:bodyPr wrap="none" rtlCol="0">
            <a:spAutoFit/>
          </a:bodyPr>
          <a:lstStyle/>
          <a:p>
            <a:pPr algn="l"/>
            <a:r>
              <a:rPr lang="en-US" altLang="zh-CN" sz="1600" dirty="0"/>
              <a:t>Reduce model parameters</a:t>
            </a:r>
            <a:endParaRPr lang="zh-CN" altLang="en-US" sz="1600" dirty="0" err="1"/>
          </a:p>
        </p:txBody>
      </p:sp>
      <p:grpSp>
        <p:nvGrpSpPr>
          <p:cNvPr id="53" name="Group 52">
            <a:extLst>
              <a:ext uri="{FF2B5EF4-FFF2-40B4-BE49-F238E27FC236}">
                <a16:creationId xmlns:a16="http://schemas.microsoft.com/office/drawing/2014/main" id="{6B74ED04-86B7-40CB-8530-70D8B5B19988}"/>
              </a:ext>
            </a:extLst>
          </p:cNvPr>
          <p:cNvGrpSpPr/>
          <p:nvPr/>
        </p:nvGrpSpPr>
        <p:grpSpPr>
          <a:xfrm>
            <a:off x="1641486" y="4319864"/>
            <a:ext cx="1666482" cy="2123786"/>
            <a:chOff x="1655621" y="3566804"/>
            <a:chExt cx="1666482" cy="2123786"/>
          </a:xfrm>
        </p:grpSpPr>
        <p:sp>
          <p:nvSpPr>
            <p:cNvPr id="54" name="Oval 8">
              <a:extLst>
                <a:ext uri="{FF2B5EF4-FFF2-40B4-BE49-F238E27FC236}">
                  <a16:creationId xmlns:a16="http://schemas.microsoft.com/office/drawing/2014/main" id="{6D99D4D2-6D74-4436-8E3D-153134E75FDE}"/>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5" name="Oval 9">
              <a:extLst>
                <a:ext uri="{FF2B5EF4-FFF2-40B4-BE49-F238E27FC236}">
                  <a16:creationId xmlns:a16="http://schemas.microsoft.com/office/drawing/2014/main" id="{5D6B66F8-9D10-4FF2-9EC4-16B82A36D29F}"/>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6" name="Oval 10">
              <a:extLst>
                <a:ext uri="{FF2B5EF4-FFF2-40B4-BE49-F238E27FC236}">
                  <a16:creationId xmlns:a16="http://schemas.microsoft.com/office/drawing/2014/main" id="{94E4FC7C-C66C-488B-9676-4493A96E828C}"/>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7" name="Oval 11">
              <a:extLst>
                <a:ext uri="{FF2B5EF4-FFF2-40B4-BE49-F238E27FC236}">
                  <a16:creationId xmlns:a16="http://schemas.microsoft.com/office/drawing/2014/main" id="{26AF31B7-AB38-4A8C-893C-8FE52A847D99}"/>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58" name="Oval 12">
              <a:extLst>
                <a:ext uri="{FF2B5EF4-FFF2-40B4-BE49-F238E27FC236}">
                  <a16:creationId xmlns:a16="http://schemas.microsoft.com/office/drawing/2014/main" id="{7D5A9E6C-7B18-4D4B-AF58-8816333B6A31}"/>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9" name="Oval 13">
              <a:extLst>
                <a:ext uri="{FF2B5EF4-FFF2-40B4-BE49-F238E27FC236}">
                  <a16:creationId xmlns:a16="http://schemas.microsoft.com/office/drawing/2014/main" id="{6AEE205F-0FB5-49AE-B265-00A31139BCFE}"/>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0" name="Oval 14">
              <a:extLst>
                <a:ext uri="{FF2B5EF4-FFF2-40B4-BE49-F238E27FC236}">
                  <a16:creationId xmlns:a16="http://schemas.microsoft.com/office/drawing/2014/main" id="{06C7EC7E-FF16-4A3D-9576-7FD909AAF97D}"/>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1" name="Oval 15">
              <a:extLst>
                <a:ext uri="{FF2B5EF4-FFF2-40B4-BE49-F238E27FC236}">
                  <a16:creationId xmlns:a16="http://schemas.microsoft.com/office/drawing/2014/main" id="{D76FCA8B-B7F9-4D55-BACB-BA9AF68F8EB8}"/>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2" name="Oval 28">
              <a:extLst>
                <a:ext uri="{FF2B5EF4-FFF2-40B4-BE49-F238E27FC236}">
                  <a16:creationId xmlns:a16="http://schemas.microsoft.com/office/drawing/2014/main" id="{DC976C56-6870-432C-9DBE-A04501BE1E3B}"/>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63" name="TextBox 33">
              <a:extLst>
                <a:ext uri="{FF2B5EF4-FFF2-40B4-BE49-F238E27FC236}">
                  <a16:creationId xmlns:a16="http://schemas.microsoft.com/office/drawing/2014/main" id="{62EDC900-F944-48BB-A630-A4F9A6A7BEEC}"/>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64" name="Oval 8">
              <a:extLst>
                <a:ext uri="{FF2B5EF4-FFF2-40B4-BE49-F238E27FC236}">
                  <a16:creationId xmlns:a16="http://schemas.microsoft.com/office/drawing/2014/main" id="{222C11C9-3390-4BA2-B7E1-8E87BC099DC4}"/>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5" name="Oval 11">
              <a:extLst>
                <a:ext uri="{FF2B5EF4-FFF2-40B4-BE49-F238E27FC236}">
                  <a16:creationId xmlns:a16="http://schemas.microsoft.com/office/drawing/2014/main" id="{EFADF574-272C-47AE-9E96-76BD0327748E}"/>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66" name="Oval 14">
              <a:extLst>
                <a:ext uri="{FF2B5EF4-FFF2-40B4-BE49-F238E27FC236}">
                  <a16:creationId xmlns:a16="http://schemas.microsoft.com/office/drawing/2014/main" id="{61A73049-2DC7-4B30-8835-9217DDE8453E}"/>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7" name="TextBox 33">
              <a:extLst>
                <a:ext uri="{FF2B5EF4-FFF2-40B4-BE49-F238E27FC236}">
                  <a16:creationId xmlns:a16="http://schemas.microsoft.com/office/drawing/2014/main" id="{39D0C886-7283-4AEA-8534-61934CD91D97}"/>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68" name="Oval 8">
              <a:extLst>
                <a:ext uri="{FF2B5EF4-FFF2-40B4-BE49-F238E27FC236}">
                  <a16:creationId xmlns:a16="http://schemas.microsoft.com/office/drawing/2014/main" id="{DF8349B4-1184-4B8E-B1F6-BF073C2DA06C}"/>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9" name="Oval 14">
              <a:extLst>
                <a:ext uri="{FF2B5EF4-FFF2-40B4-BE49-F238E27FC236}">
                  <a16:creationId xmlns:a16="http://schemas.microsoft.com/office/drawing/2014/main" id="{B795B599-5DDB-407B-8B1D-12F034D13DE6}"/>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0" name="Oval 14">
              <a:extLst>
                <a:ext uri="{FF2B5EF4-FFF2-40B4-BE49-F238E27FC236}">
                  <a16:creationId xmlns:a16="http://schemas.microsoft.com/office/drawing/2014/main" id="{AC51FAEA-9611-4A4E-AB18-525BA138C9CD}"/>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1" name="Oval 8">
              <a:extLst>
                <a:ext uri="{FF2B5EF4-FFF2-40B4-BE49-F238E27FC236}">
                  <a16:creationId xmlns:a16="http://schemas.microsoft.com/office/drawing/2014/main" id="{F3BE2D79-47B4-4C04-8C1A-FE7896F29EB4}"/>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2" name="Oval 11">
              <a:extLst>
                <a:ext uri="{FF2B5EF4-FFF2-40B4-BE49-F238E27FC236}">
                  <a16:creationId xmlns:a16="http://schemas.microsoft.com/office/drawing/2014/main" id="{159E2602-AB53-453D-9161-91498C9F1A7C}"/>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73" name="Oval 12">
              <a:extLst>
                <a:ext uri="{FF2B5EF4-FFF2-40B4-BE49-F238E27FC236}">
                  <a16:creationId xmlns:a16="http://schemas.microsoft.com/office/drawing/2014/main" id="{C61FCF5E-EDC1-4DDE-9F43-BC7FD0C96A63}"/>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4" name="Oval 8">
              <a:extLst>
                <a:ext uri="{FF2B5EF4-FFF2-40B4-BE49-F238E27FC236}">
                  <a16:creationId xmlns:a16="http://schemas.microsoft.com/office/drawing/2014/main" id="{0DC4FC8D-DF6B-47FC-AA67-7FF31D7354B5}"/>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75" name="Freeform: Shape 74">
            <a:extLst>
              <a:ext uri="{FF2B5EF4-FFF2-40B4-BE49-F238E27FC236}">
                <a16:creationId xmlns:a16="http://schemas.microsoft.com/office/drawing/2014/main" id="{0EB19570-0583-4852-AF85-CC06204CD95B}"/>
              </a:ext>
            </a:extLst>
          </p:cNvPr>
          <p:cNvSpPr/>
          <p:nvPr/>
        </p:nvSpPr>
        <p:spPr>
          <a:xfrm>
            <a:off x="1530389" y="4966280"/>
            <a:ext cx="1918249" cy="618362"/>
          </a:xfrm>
          <a:custGeom>
            <a:avLst/>
            <a:gdLst>
              <a:gd name="connsiteX0" fmla="*/ 0 w 1918249"/>
              <a:gd name="connsiteY0" fmla="*/ 347598 h 618362"/>
              <a:gd name="connsiteX1" fmla="*/ 266330 w 1918249"/>
              <a:gd name="connsiteY1" fmla="*/ 161167 h 618362"/>
              <a:gd name="connsiteX2" fmla="*/ 506027 w 1918249"/>
              <a:gd name="connsiteY2" fmla="*/ 294332 h 618362"/>
              <a:gd name="connsiteX3" fmla="*/ 541538 w 1918249"/>
              <a:gd name="connsiteY3" fmla="*/ 542907 h 618362"/>
              <a:gd name="connsiteX4" fmla="*/ 648070 w 1918249"/>
              <a:gd name="connsiteY4" fmla="*/ 596173 h 618362"/>
              <a:gd name="connsiteX5" fmla="*/ 852256 w 1918249"/>
              <a:gd name="connsiteY5" fmla="*/ 578417 h 618362"/>
              <a:gd name="connsiteX6" fmla="*/ 958788 w 1918249"/>
              <a:gd name="connsiteY6" fmla="*/ 152289 h 618362"/>
              <a:gd name="connsiteX7" fmla="*/ 1145219 w 1918249"/>
              <a:gd name="connsiteY7" fmla="*/ 10247 h 618362"/>
              <a:gd name="connsiteX8" fmla="*/ 1331650 w 1918249"/>
              <a:gd name="connsiteY8" fmla="*/ 45757 h 618362"/>
              <a:gd name="connsiteX9" fmla="*/ 1287262 w 1918249"/>
              <a:gd name="connsiteY9" fmla="*/ 320965 h 618362"/>
              <a:gd name="connsiteX10" fmla="*/ 1615736 w 1918249"/>
              <a:gd name="connsiteY10" fmla="*/ 374231 h 618362"/>
              <a:gd name="connsiteX11" fmla="*/ 1882066 w 1918249"/>
              <a:gd name="connsiteY11" fmla="*/ 170045 h 618362"/>
              <a:gd name="connsiteX12" fmla="*/ 1908699 w 1918249"/>
              <a:gd name="connsiteY12" fmla="*/ 143412 h 6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249" h="618362">
                <a:moveTo>
                  <a:pt x="0" y="347598"/>
                </a:moveTo>
                <a:cubicBezTo>
                  <a:pt x="90996" y="258821"/>
                  <a:pt x="181992" y="170045"/>
                  <a:pt x="266330" y="161167"/>
                </a:cubicBezTo>
                <a:cubicBezTo>
                  <a:pt x="350668" y="152289"/>
                  <a:pt x="460159" y="230709"/>
                  <a:pt x="506027" y="294332"/>
                </a:cubicBezTo>
                <a:cubicBezTo>
                  <a:pt x="551895" y="357955"/>
                  <a:pt x="517864" y="492600"/>
                  <a:pt x="541538" y="542907"/>
                </a:cubicBezTo>
                <a:cubicBezTo>
                  <a:pt x="565212" y="593214"/>
                  <a:pt x="596284" y="590255"/>
                  <a:pt x="648070" y="596173"/>
                </a:cubicBezTo>
                <a:cubicBezTo>
                  <a:pt x="699856" y="602091"/>
                  <a:pt x="800470" y="652398"/>
                  <a:pt x="852256" y="578417"/>
                </a:cubicBezTo>
                <a:cubicBezTo>
                  <a:pt x="904042" y="504436"/>
                  <a:pt x="909961" y="246984"/>
                  <a:pt x="958788" y="152289"/>
                </a:cubicBezTo>
                <a:cubicBezTo>
                  <a:pt x="1007615" y="57594"/>
                  <a:pt x="1083075" y="28002"/>
                  <a:pt x="1145219" y="10247"/>
                </a:cubicBezTo>
                <a:cubicBezTo>
                  <a:pt x="1207363" y="-7508"/>
                  <a:pt x="1307976" y="-6029"/>
                  <a:pt x="1331650" y="45757"/>
                </a:cubicBezTo>
                <a:cubicBezTo>
                  <a:pt x="1355324" y="97543"/>
                  <a:pt x="1239914" y="266219"/>
                  <a:pt x="1287262" y="320965"/>
                </a:cubicBezTo>
                <a:cubicBezTo>
                  <a:pt x="1334610" y="375711"/>
                  <a:pt x="1516602" y="399384"/>
                  <a:pt x="1615736" y="374231"/>
                </a:cubicBezTo>
                <a:cubicBezTo>
                  <a:pt x="1714870" y="349078"/>
                  <a:pt x="1833239" y="208515"/>
                  <a:pt x="1882066" y="170045"/>
                </a:cubicBezTo>
                <a:cubicBezTo>
                  <a:pt x="1930893" y="131575"/>
                  <a:pt x="1919796" y="137493"/>
                  <a:pt x="1908699" y="14341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Arrow: Right 75">
            <a:extLst>
              <a:ext uri="{FF2B5EF4-FFF2-40B4-BE49-F238E27FC236}">
                <a16:creationId xmlns:a16="http://schemas.microsoft.com/office/drawing/2014/main" id="{C8AFFADC-5F53-488C-9B7E-8AF4541A73F4}"/>
              </a:ext>
            </a:extLst>
          </p:cNvPr>
          <p:cNvSpPr/>
          <p:nvPr/>
        </p:nvSpPr>
        <p:spPr>
          <a:xfrm>
            <a:off x="3605232" y="5103992"/>
            <a:ext cx="2381951" cy="2974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a:extLst>
              <a:ext uri="{FF2B5EF4-FFF2-40B4-BE49-F238E27FC236}">
                <a16:creationId xmlns:a16="http://schemas.microsoft.com/office/drawing/2014/main" id="{06FFC4ED-A1C3-4C98-8341-1A4555D2C958}"/>
              </a:ext>
            </a:extLst>
          </p:cNvPr>
          <p:cNvSpPr txBox="1"/>
          <p:nvPr/>
        </p:nvSpPr>
        <p:spPr>
          <a:xfrm>
            <a:off x="3658195" y="4774015"/>
            <a:ext cx="1793568" cy="338554"/>
          </a:xfrm>
          <a:prstGeom prst="rect">
            <a:avLst/>
          </a:prstGeom>
          <a:noFill/>
        </p:spPr>
        <p:txBody>
          <a:bodyPr wrap="none" rtlCol="0">
            <a:spAutoFit/>
          </a:bodyPr>
          <a:lstStyle/>
          <a:p>
            <a:pPr algn="l"/>
            <a:r>
              <a:rPr lang="en-US" altLang="zh-CN" sz="1600" dirty="0"/>
              <a:t>Enlarge training set</a:t>
            </a:r>
            <a:endParaRPr lang="zh-CN" altLang="en-US" sz="1600" dirty="0" err="1"/>
          </a:p>
        </p:txBody>
      </p:sp>
      <p:grpSp>
        <p:nvGrpSpPr>
          <p:cNvPr id="78" name="Group 77">
            <a:extLst>
              <a:ext uri="{FF2B5EF4-FFF2-40B4-BE49-F238E27FC236}">
                <a16:creationId xmlns:a16="http://schemas.microsoft.com/office/drawing/2014/main" id="{A6796D06-E578-4530-9FDD-3E18E6197C46}"/>
              </a:ext>
            </a:extLst>
          </p:cNvPr>
          <p:cNvGrpSpPr/>
          <p:nvPr/>
        </p:nvGrpSpPr>
        <p:grpSpPr>
          <a:xfrm>
            <a:off x="6281877" y="4428656"/>
            <a:ext cx="1666482" cy="2123786"/>
            <a:chOff x="1655621" y="3566804"/>
            <a:chExt cx="1666482" cy="2123786"/>
          </a:xfrm>
        </p:grpSpPr>
        <p:sp>
          <p:nvSpPr>
            <p:cNvPr id="79" name="Oval 8">
              <a:extLst>
                <a:ext uri="{FF2B5EF4-FFF2-40B4-BE49-F238E27FC236}">
                  <a16:creationId xmlns:a16="http://schemas.microsoft.com/office/drawing/2014/main" id="{FAC62E72-DD85-4370-B4DE-B13D706FA7EE}"/>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0" name="Oval 9">
              <a:extLst>
                <a:ext uri="{FF2B5EF4-FFF2-40B4-BE49-F238E27FC236}">
                  <a16:creationId xmlns:a16="http://schemas.microsoft.com/office/drawing/2014/main" id="{0C89A6DF-3EEE-48BB-A981-CDC9343598AE}"/>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1" name="Oval 10">
              <a:extLst>
                <a:ext uri="{FF2B5EF4-FFF2-40B4-BE49-F238E27FC236}">
                  <a16:creationId xmlns:a16="http://schemas.microsoft.com/office/drawing/2014/main" id="{DE53A737-45FD-44A5-B50A-7812255A0E02}"/>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2" name="Oval 11">
              <a:extLst>
                <a:ext uri="{FF2B5EF4-FFF2-40B4-BE49-F238E27FC236}">
                  <a16:creationId xmlns:a16="http://schemas.microsoft.com/office/drawing/2014/main" id="{328945D7-6BD2-4BB5-B8E1-09EFB0BC1CDE}"/>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83" name="Oval 12">
              <a:extLst>
                <a:ext uri="{FF2B5EF4-FFF2-40B4-BE49-F238E27FC236}">
                  <a16:creationId xmlns:a16="http://schemas.microsoft.com/office/drawing/2014/main" id="{FEABA1C1-FA35-4F6B-88EF-EDF703F6E82E}"/>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4" name="Oval 13">
              <a:extLst>
                <a:ext uri="{FF2B5EF4-FFF2-40B4-BE49-F238E27FC236}">
                  <a16:creationId xmlns:a16="http://schemas.microsoft.com/office/drawing/2014/main" id="{94D9EB5C-2808-4142-8B77-B7FD620E40AB}"/>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5" name="Oval 14">
              <a:extLst>
                <a:ext uri="{FF2B5EF4-FFF2-40B4-BE49-F238E27FC236}">
                  <a16:creationId xmlns:a16="http://schemas.microsoft.com/office/drawing/2014/main" id="{5772CA2A-1DEB-4AFB-955B-D45B6B774909}"/>
                </a:ext>
              </a:extLst>
            </p:cNvPr>
            <p:cNvSpPr>
              <a:spLocks noChangeArrowheads="1"/>
            </p:cNvSpPr>
            <p:nvPr/>
          </p:nvSpPr>
          <p:spPr bwMode="auto">
            <a:xfrm>
              <a:off x="2208084" y="457708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6" name="Oval 15">
              <a:extLst>
                <a:ext uri="{FF2B5EF4-FFF2-40B4-BE49-F238E27FC236}">
                  <a16:creationId xmlns:a16="http://schemas.microsoft.com/office/drawing/2014/main" id="{DCCD6C52-68EA-450A-892E-F38DECA03DD3}"/>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7" name="Oval 28">
              <a:extLst>
                <a:ext uri="{FF2B5EF4-FFF2-40B4-BE49-F238E27FC236}">
                  <a16:creationId xmlns:a16="http://schemas.microsoft.com/office/drawing/2014/main" id="{BCA12E38-FCDF-456A-ABDF-DD6C19F3AA92}"/>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89" name="Oval 8">
              <a:extLst>
                <a:ext uri="{FF2B5EF4-FFF2-40B4-BE49-F238E27FC236}">
                  <a16:creationId xmlns:a16="http://schemas.microsoft.com/office/drawing/2014/main" id="{B20C81CB-CC0F-4366-A4DE-C0E083A0B543}"/>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0" name="Oval 11">
              <a:extLst>
                <a:ext uri="{FF2B5EF4-FFF2-40B4-BE49-F238E27FC236}">
                  <a16:creationId xmlns:a16="http://schemas.microsoft.com/office/drawing/2014/main" id="{CF6946F1-F738-4BA7-B772-C6731D97257F}"/>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91" name="Oval 14">
              <a:extLst>
                <a:ext uri="{FF2B5EF4-FFF2-40B4-BE49-F238E27FC236}">
                  <a16:creationId xmlns:a16="http://schemas.microsoft.com/office/drawing/2014/main" id="{32C3F0E0-7E5A-4A7A-AD56-5B61F77E2C3D}"/>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2" name="TextBox 33">
              <a:extLst>
                <a:ext uri="{FF2B5EF4-FFF2-40B4-BE49-F238E27FC236}">
                  <a16:creationId xmlns:a16="http://schemas.microsoft.com/office/drawing/2014/main" id="{3D4ED2B9-37D3-4F57-A6E1-A559D56B191D}"/>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93" name="Oval 8">
              <a:extLst>
                <a:ext uri="{FF2B5EF4-FFF2-40B4-BE49-F238E27FC236}">
                  <a16:creationId xmlns:a16="http://schemas.microsoft.com/office/drawing/2014/main" id="{C8CC597E-0A0D-461F-B615-44E612B54933}"/>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4" name="Oval 14">
              <a:extLst>
                <a:ext uri="{FF2B5EF4-FFF2-40B4-BE49-F238E27FC236}">
                  <a16:creationId xmlns:a16="http://schemas.microsoft.com/office/drawing/2014/main" id="{02CF0A1B-315C-4566-AC4A-4065E8E235C6}"/>
                </a:ext>
              </a:extLst>
            </p:cNvPr>
            <p:cNvSpPr>
              <a:spLocks noChangeArrowheads="1"/>
            </p:cNvSpPr>
            <p:nvPr/>
          </p:nvSpPr>
          <p:spPr bwMode="auto">
            <a:xfrm>
              <a:off x="2613841" y="500265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5" name="Oval 14">
              <a:extLst>
                <a:ext uri="{FF2B5EF4-FFF2-40B4-BE49-F238E27FC236}">
                  <a16:creationId xmlns:a16="http://schemas.microsoft.com/office/drawing/2014/main" id="{520EAA53-32AE-443A-82FD-61A09E777BF0}"/>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6" name="Oval 8">
              <a:extLst>
                <a:ext uri="{FF2B5EF4-FFF2-40B4-BE49-F238E27FC236}">
                  <a16:creationId xmlns:a16="http://schemas.microsoft.com/office/drawing/2014/main" id="{CC6DB291-874A-4145-A7A0-C457D0B1C977}"/>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7" name="Oval 11">
              <a:extLst>
                <a:ext uri="{FF2B5EF4-FFF2-40B4-BE49-F238E27FC236}">
                  <a16:creationId xmlns:a16="http://schemas.microsoft.com/office/drawing/2014/main" id="{156C0C70-2E7A-4E98-88A7-55BFDC6B0740}"/>
                </a:ext>
              </a:extLst>
            </p:cNvPr>
            <p:cNvSpPr>
              <a:spLocks noChangeArrowheads="1"/>
            </p:cNvSpPr>
            <p:nvPr/>
          </p:nvSpPr>
          <p:spPr bwMode="auto">
            <a:xfrm>
              <a:off x="2940406" y="429827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98" name="Oval 12">
              <a:extLst>
                <a:ext uri="{FF2B5EF4-FFF2-40B4-BE49-F238E27FC236}">
                  <a16:creationId xmlns:a16="http://schemas.microsoft.com/office/drawing/2014/main" id="{81847409-1AEF-40C0-970D-22E6D9AACC9F}"/>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9" name="Oval 8">
              <a:extLst>
                <a:ext uri="{FF2B5EF4-FFF2-40B4-BE49-F238E27FC236}">
                  <a16:creationId xmlns:a16="http://schemas.microsoft.com/office/drawing/2014/main" id="{59D8ADE5-08E1-4971-8B9A-863A9FCD989C}"/>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100" name="Oval 8">
            <a:extLst>
              <a:ext uri="{FF2B5EF4-FFF2-40B4-BE49-F238E27FC236}">
                <a16:creationId xmlns:a16="http://schemas.microsoft.com/office/drawing/2014/main" id="{B964CA3E-AC5B-40BC-A243-B890A3B668FA}"/>
              </a:ext>
            </a:extLst>
          </p:cNvPr>
          <p:cNvSpPr>
            <a:spLocks noChangeArrowheads="1"/>
          </p:cNvSpPr>
          <p:nvPr/>
        </p:nvSpPr>
        <p:spPr bwMode="auto">
          <a:xfrm>
            <a:off x="7046040" y="553191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1" name="Oval 9">
            <a:extLst>
              <a:ext uri="{FF2B5EF4-FFF2-40B4-BE49-F238E27FC236}">
                <a16:creationId xmlns:a16="http://schemas.microsoft.com/office/drawing/2014/main" id="{8BA0E37F-81B1-488A-8E09-A115BD24FD51}"/>
              </a:ext>
            </a:extLst>
          </p:cNvPr>
          <p:cNvSpPr>
            <a:spLocks noChangeArrowheads="1"/>
          </p:cNvSpPr>
          <p:nvPr/>
        </p:nvSpPr>
        <p:spPr bwMode="auto">
          <a:xfrm>
            <a:off x="6755655" y="469723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2" name="Oval 10">
            <a:extLst>
              <a:ext uri="{FF2B5EF4-FFF2-40B4-BE49-F238E27FC236}">
                <a16:creationId xmlns:a16="http://schemas.microsoft.com/office/drawing/2014/main" id="{CD56DACF-5572-4E89-88D4-4DAF88AF3A36}"/>
              </a:ext>
            </a:extLst>
          </p:cNvPr>
          <p:cNvSpPr>
            <a:spLocks noChangeArrowheads="1"/>
          </p:cNvSpPr>
          <p:nvPr/>
        </p:nvSpPr>
        <p:spPr bwMode="auto">
          <a:xfrm>
            <a:off x="6349734" y="568919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3" name="Oval 11">
            <a:extLst>
              <a:ext uri="{FF2B5EF4-FFF2-40B4-BE49-F238E27FC236}">
                <a16:creationId xmlns:a16="http://schemas.microsoft.com/office/drawing/2014/main" id="{D039F3A8-380F-4ACE-9DA1-83A58C609640}"/>
              </a:ext>
            </a:extLst>
          </p:cNvPr>
          <p:cNvSpPr>
            <a:spLocks noChangeArrowheads="1"/>
          </p:cNvSpPr>
          <p:nvPr/>
        </p:nvSpPr>
        <p:spPr bwMode="auto">
          <a:xfrm>
            <a:off x="7116801" y="526291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04" name="Oval 12">
            <a:extLst>
              <a:ext uri="{FF2B5EF4-FFF2-40B4-BE49-F238E27FC236}">
                <a16:creationId xmlns:a16="http://schemas.microsoft.com/office/drawing/2014/main" id="{538E0D16-F124-43E4-B4EC-B6FB717D7513}"/>
              </a:ext>
            </a:extLst>
          </p:cNvPr>
          <p:cNvSpPr>
            <a:spLocks noChangeArrowheads="1"/>
          </p:cNvSpPr>
          <p:nvPr/>
        </p:nvSpPr>
        <p:spPr bwMode="auto">
          <a:xfrm>
            <a:off x="6329183" y="541774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5" name="Oval 13">
            <a:extLst>
              <a:ext uri="{FF2B5EF4-FFF2-40B4-BE49-F238E27FC236}">
                <a16:creationId xmlns:a16="http://schemas.microsoft.com/office/drawing/2014/main" id="{73CB5C37-736D-4802-848D-3CD033BF3108}"/>
              </a:ext>
            </a:extLst>
          </p:cNvPr>
          <p:cNvSpPr>
            <a:spLocks noChangeArrowheads="1"/>
          </p:cNvSpPr>
          <p:nvPr/>
        </p:nvSpPr>
        <p:spPr bwMode="auto">
          <a:xfrm>
            <a:off x="7251896" y="482586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6" name="Oval 14">
            <a:extLst>
              <a:ext uri="{FF2B5EF4-FFF2-40B4-BE49-F238E27FC236}">
                <a16:creationId xmlns:a16="http://schemas.microsoft.com/office/drawing/2014/main" id="{035C7D8F-16B6-4FBD-A823-CAC1345976AE}"/>
              </a:ext>
            </a:extLst>
          </p:cNvPr>
          <p:cNvSpPr>
            <a:spLocks noChangeArrowheads="1"/>
          </p:cNvSpPr>
          <p:nvPr/>
        </p:nvSpPr>
        <p:spPr bwMode="auto">
          <a:xfrm>
            <a:off x="6584021" y="5101510"/>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7" name="Oval 15">
            <a:extLst>
              <a:ext uri="{FF2B5EF4-FFF2-40B4-BE49-F238E27FC236}">
                <a16:creationId xmlns:a16="http://schemas.microsoft.com/office/drawing/2014/main" id="{95A3C5DD-DEB8-4D99-9BB5-D28874A47CD1}"/>
              </a:ext>
            </a:extLst>
          </p:cNvPr>
          <p:cNvSpPr>
            <a:spLocks noChangeArrowheads="1"/>
          </p:cNvSpPr>
          <p:nvPr/>
        </p:nvSpPr>
        <p:spPr bwMode="auto">
          <a:xfrm>
            <a:off x="6902062" y="5065350"/>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8" name="TextBox 33">
            <a:extLst>
              <a:ext uri="{FF2B5EF4-FFF2-40B4-BE49-F238E27FC236}">
                <a16:creationId xmlns:a16="http://schemas.microsoft.com/office/drawing/2014/main" id="{495E4062-441A-42DD-A62E-2F48B9E96868}"/>
              </a:ext>
            </a:extLst>
          </p:cNvPr>
          <p:cNvSpPr>
            <a:spLocks noChangeArrowheads="1"/>
          </p:cNvSpPr>
          <p:nvPr/>
        </p:nvSpPr>
        <p:spPr bwMode="auto">
          <a:xfrm>
            <a:off x="6766064" y="533415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09" name="Oval 8">
            <a:extLst>
              <a:ext uri="{FF2B5EF4-FFF2-40B4-BE49-F238E27FC236}">
                <a16:creationId xmlns:a16="http://schemas.microsoft.com/office/drawing/2014/main" id="{96B1B7DC-2C8F-461F-BD33-E94B9C8CD47D}"/>
              </a:ext>
            </a:extLst>
          </p:cNvPr>
          <p:cNvSpPr>
            <a:spLocks noChangeArrowheads="1"/>
          </p:cNvSpPr>
          <p:nvPr/>
        </p:nvSpPr>
        <p:spPr bwMode="auto">
          <a:xfrm>
            <a:off x="6740011" y="630339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0" name="Oval 11">
            <a:extLst>
              <a:ext uri="{FF2B5EF4-FFF2-40B4-BE49-F238E27FC236}">
                <a16:creationId xmlns:a16="http://schemas.microsoft.com/office/drawing/2014/main" id="{2E0EAA84-A63E-48F2-ABB5-7DFFA64BF5AA}"/>
              </a:ext>
            </a:extLst>
          </p:cNvPr>
          <p:cNvSpPr>
            <a:spLocks noChangeArrowheads="1"/>
          </p:cNvSpPr>
          <p:nvPr/>
        </p:nvSpPr>
        <p:spPr bwMode="auto">
          <a:xfrm>
            <a:off x="6734974" y="597661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11" name="Oval 14">
            <a:extLst>
              <a:ext uri="{FF2B5EF4-FFF2-40B4-BE49-F238E27FC236}">
                <a16:creationId xmlns:a16="http://schemas.microsoft.com/office/drawing/2014/main" id="{85CA09D4-D042-4AAC-B756-5AAE2FA376F8}"/>
              </a:ext>
            </a:extLst>
          </p:cNvPr>
          <p:cNvSpPr>
            <a:spLocks noChangeArrowheads="1"/>
          </p:cNvSpPr>
          <p:nvPr/>
        </p:nvSpPr>
        <p:spPr bwMode="auto">
          <a:xfrm>
            <a:off x="7122749" y="621587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2" name="TextBox 33">
            <a:extLst>
              <a:ext uri="{FF2B5EF4-FFF2-40B4-BE49-F238E27FC236}">
                <a16:creationId xmlns:a16="http://schemas.microsoft.com/office/drawing/2014/main" id="{54CEA90F-723B-47A1-BE25-9FB64786DD3B}"/>
              </a:ext>
            </a:extLst>
          </p:cNvPr>
          <p:cNvSpPr>
            <a:spLocks noChangeArrowheads="1"/>
          </p:cNvSpPr>
          <p:nvPr/>
        </p:nvSpPr>
        <p:spPr bwMode="auto">
          <a:xfrm>
            <a:off x="6839433" y="596415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13" name="Oval 8">
            <a:extLst>
              <a:ext uri="{FF2B5EF4-FFF2-40B4-BE49-F238E27FC236}">
                <a16:creationId xmlns:a16="http://schemas.microsoft.com/office/drawing/2014/main" id="{5BCE3E34-4CB7-47FF-8F4E-A68EED119C12}"/>
              </a:ext>
            </a:extLst>
          </p:cNvPr>
          <p:cNvSpPr>
            <a:spLocks noChangeArrowheads="1"/>
          </p:cNvSpPr>
          <p:nvPr/>
        </p:nvSpPr>
        <p:spPr bwMode="auto">
          <a:xfrm>
            <a:off x="7531457" y="572933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4" name="Oval 14">
            <a:extLst>
              <a:ext uri="{FF2B5EF4-FFF2-40B4-BE49-F238E27FC236}">
                <a16:creationId xmlns:a16="http://schemas.microsoft.com/office/drawing/2014/main" id="{D3A2FAE1-AA75-44B5-BCC1-823705B40AFC}"/>
              </a:ext>
            </a:extLst>
          </p:cNvPr>
          <p:cNvSpPr>
            <a:spLocks noChangeArrowheads="1"/>
          </p:cNvSpPr>
          <p:nvPr/>
        </p:nvSpPr>
        <p:spPr bwMode="auto">
          <a:xfrm>
            <a:off x="7112558" y="5807719"/>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5" name="Oval 14">
            <a:extLst>
              <a:ext uri="{FF2B5EF4-FFF2-40B4-BE49-F238E27FC236}">
                <a16:creationId xmlns:a16="http://schemas.microsoft.com/office/drawing/2014/main" id="{C1EA8186-03AC-428F-A0A1-0FCA76664E8A}"/>
              </a:ext>
            </a:extLst>
          </p:cNvPr>
          <p:cNvSpPr>
            <a:spLocks noChangeArrowheads="1"/>
          </p:cNvSpPr>
          <p:nvPr/>
        </p:nvSpPr>
        <p:spPr bwMode="auto">
          <a:xfrm>
            <a:off x="7368937" y="600163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6" name="Oval 8">
            <a:extLst>
              <a:ext uri="{FF2B5EF4-FFF2-40B4-BE49-F238E27FC236}">
                <a16:creationId xmlns:a16="http://schemas.microsoft.com/office/drawing/2014/main" id="{21C54BEF-5634-4457-A2B1-31EB75C5576D}"/>
              </a:ext>
            </a:extLst>
          </p:cNvPr>
          <p:cNvSpPr>
            <a:spLocks noChangeArrowheads="1"/>
          </p:cNvSpPr>
          <p:nvPr/>
        </p:nvSpPr>
        <p:spPr bwMode="auto">
          <a:xfrm>
            <a:off x="7604109" y="532289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7" name="Oval 11">
            <a:extLst>
              <a:ext uri="{FF2B5EF4-FFF2-40B4-BE49-F238E27FC236}">
                <a16:creationId xmlns:a16="http://schemas.microsoft.com/office/drawing/2014/main" id="{C9B3109F-FF9B-4211-A086-E6B3E8DEC8AC}"/>
              </a:ext>
            </a:extLst>
          </p:cNvPr>
          <p:cNvSpPr>
            <a:spLocks noChangeArrowheads="1"/>
          </p:cNvSpPr>
          <p:nvPr/>
        </p:nvSpPr>
        <p:spPr bwMode="auto">
          <a:xfrm>
            <a:off x="7431382" y="526291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18" name="Oval 12">
            <a:extLst>
              <a:ext uri="{FF2B5EF4-FFF2-40B4-BE49-F238E27FC236}">
                <a16:creationId xmlns:a16="http://schemas.microsoft.com/office/drawing/2014/main" id="{C7B6B773-A533-4FC0-A60B-6918E76B6EFD}"/>
              </a:ext>
            </a:extLst>
          </p:cNvPr>
          <p:cNvSpPr>
            <a:spLocks noChangeArrowheads="1"/>
          </p:cNvSpPr>
          <p:nvPr/>
        </p:nvSpPr>
        <p:spPr bwMode="auto">
          <a:xfrm>
            <a:off x="6462203" y="487574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9" name="Oval 8">
            <a:extLst>
              <a:ext uri="{FF2B5EF4-FFF2-40B4-BE49-F238E27FC236}">
                <a16:creationId xmlns:a16="http://schemas.microsoft.com/office/drawing/2014/main" id="{D1EC8CFB-5965-4A52-8D03-8B2B1E692B5A}"/>
              </a:ext>
            </a:extLst>
          </p:cNvPr>
          <p:cNvSpPr>
            <a:spLocks noChangeArrowheads="1"/>
          </p:cNvSpPr>
          <p:nvPr/>
        </p:nvSpPr>
        <p:spPr bwMode="auto">
          <a:xfrm>
            <a:off x="6734974" y="557728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23" name="Oval 8">
            <a:extLst>
              <a:ext uri="{FF2B5EF4-FFF2-40B4-BE49-F238E27FC236}">
                <a16:creationId xmlns:a16="http://schemas.microsoft.com/office/drawing/2014/main" id="{C32CC85D-ED99-4466-8D98-025C2A9F88D6}"/>
              </a:ext>
            </a:extLst>
          </p:cNvPr>
          <p:cNvSpPr>
            <a:spLocks noChangeArrowheads="1"/>
          </p:cNvSpPr>
          <p:nvPr/>
        </p:nvSpPr>
        <p:spPr bwMode="auto">
          <a:xfrm>
            <a:off x="6621355" y="54504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25" name="Freeform: Shape 124">
            <a:extLst>
              <a:ext uri="{FF2B5EF4-FFF2-40B4-BE49-F238E27FC236}">
                <a16:creationId xmlns:a16="http://schemas.microsoft.com/office/drawing/2014/main" id="{D6002ABF-B62F-42FB-998F-FC9CA2EFFDEE}"/>
              </a:ext>
            </a:extLst>
          </p:cNvPr>
          <p:cNvSpPr/>
          <p:nvPr/>
        </p:nvSpPr>
        <p:spPr>
          <a:xfrm>
            <a:off x="6214369" y="5119772"/>
            <a:ext cx="1893253" cy="544181"/>
          </a:xfrm>
          <a:custGeom>
            <a:avLst/>
            <a:gdLst>
              <a:gd name="connsiteX0" fmla="*/ 0 w 1893253"/>
              <a:gd name="connsiteY0" fmla="*/ 544181 h 544181"/>
              <a:gd name="connsiteX1" fmla="*/ 186431 w 1893253"/>
              <a:gd name="connsiteY1" fmla="*/ 490915 h 544181"/>
              <a:gd name="connsiteX2" fmla="*/ 284085 w 1893253"/>
              <a:gd name="connsiteY2" fmla="*/ 455405 h 544181"/>
              <a:gd name="connsiteX3" fmla="*/ 204186 w 1893253"/>
              <a:gd name="connsiteY3" fmla="*/ 224585 h 544181"/>
              <a:gd name="connsiteX4" fmla="*/ 390617 w 1893253"/>
              <a:gd name="connsiteY4" fmla="*/ 189075 h 544181"/>
              <a:gd name="connsiteX5" fmla="*/ 594804 w 1893253"/>
              <a:gd name="connsiteY5" fmla="*/ 402139 h 544181"/>
              <a:gd name="connsiteX6" fmla="*/ 710214 w 1893253"/>
              <a:gd name="connsiteY6" fmla="*/ 508671 h 544181"/>
              <a:gd name="connsiteX7" fmla="*/ 887767 w 1893253"/>
              <a:gd name="connsiteY7" fmla="*/ 331117 h 544181"/>
              <a:gd name="connsiteX8" fmla="*/ 1091953 w 1893253"/>
              <a:gd name="connsiteY8" fmla="*/ 304484 h 544181"/>
              <a:gd name="connsiteX9" fmla="*/ 1091953 w 1893253"/>
              <a:gd name="connsiteY9" fmla="*/ 206830 h 544181"/>
              <a:gd name="connsiteX10" fmla="*/ 994299 w 1893253"/>
              <a:gd name="connsiteY10" fmla="*/ 29277 h 544181"/>
              <a:gd name="connsiteX11" fmla="*/ 1225118 w 1893253"/>
              <a:gd name="connsiteY11" fmla="*/ 2644 h 544181"/>
              <a:gd name="connsiteX12" fmla="*/ 1269507 w 1893253"/>
              <a:gd name="connsiteY12" fmla="*/ 55910 h 544181"/>
              <a:gd name="connsiteX13" fmla="*/ 1171852 w 1893253"/>
              <a:gd name="connsiteY13" fmla="*/ 215708 h 544181"/>
              <a:gd name="connsiteX14" fmla="*/ 1242874 w 1893253"/>
              <a:gd name="connsiteY14" fmla="*/ 339995 h 544181"/>
              <a:gd name="connsiteX15" fmla="*/ 1358283 w 1893253"/>
              <a:gd name="connsiteY15" fmla="*/ 331117 h 544181"/>
              <a:gd name="connsiteX16" fmla="*/ 1367161 w 1893253"/>
              <a:gd name="connsiteY16" fmla="*/ 224585 h 544181"/>
              <a:gd name="connsiteX17" fmla="*/ 1509204 w 1893253"/>
              <a:gd name="connsiteY17" fmla="*/ 180197 h 544181"/>
              <a:gd name="connsiteX18" fmla="*/ 1846555 w 1893253"/>
              <a:gd name="connsiteY18" fmla="*/ 402139 h 544181"/>
              <a:gd name="connsiteX19" fmla="*/ 1882066 w 1893253"/>
              <a:gd name="connsiteY19" fmla="*/ 419894 h 54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93253" h="544181">
                <a:moveTo>
                  <a:pt x="0" y="544181"/>
                </a:moveTo>
                <a:lnTo>
                  <a:pt x="186431" y="490915"/>
                </a:lnTo>
                <a:cubicBezTo>
                  <a:pt x="233778" y="476119"/>
                  <a:pt x="281126" y="499793"/>
                  <a:pt x="284085" y="455405"/>
                </a:cubicBezTo>
                <a:cubicBezTo>
                  <a:pt x="287044" y="411017"/>
                  <a:pt x="186431" y="268973"/>
                  <a:pt x="204186" y="224585"/>
                </a:cubicBezTo>
                <a:cubicBezTo>
                  <a:pt x="221941" y="180197"/>
                  <a:pt x="325514" y="159483"/>
                  <a:pt x="390617" y="189075"/>
                </a:cubicBezTo>
                <a:cubicBezTo>
                  <a:pt x="455720" y="218667"/>
                  <a:pt x="541538" y="348873"/>
                  <a:pt x="594804" y="402139"/>
                </a:cubicBezTo>
                <a:cubicBezTo>
                  <a:pt x="648070" y="455405"/>
                  <a:pt x="661387" y="520508"/>
                  <a:pt x="710214" y="508671"/>
                </a:cubicBezTo>
                <a:cubicBezTo>
                  <a:pt x="759041" y="496834"/>
                  <a:pt x="824144" y="365148"/>
                  <a:pt x="887767" y="331117"/>
                </a:cubicBezTo>
                <a:cubicBezTo>
                  <a:pt x="951390" y="297086"/>
                  <a:pt x="1057922" y="325198"/>
                  <a:pt x="1091953" y="304484"/>
                </a:cubicBezTo>
                <a:cubicBezTo>
                  <a:pt x="1125984" y="283769"/>
                  <a:pt x="1108229" y="252698"/>
                  <a:pt x="1091953" y="206830"/>
                </a:cubicBezTo>
                <a:cubicBezTo>
                  <a:pt x="1075677" y="160962"/>
                  <a:pt x="972105" y="63308"/>
                  <a:pt x="994299" y="29277"/>
                </a:cubicBezTo>
                <a:cubicBezTo>
                  <a:pt x="1016493" y="-4754"/>
                  <a:pt x="1179250" y="-1795"/>
                  <a:pt x="1225118" y="2644"/>
                </a:cubicBezTo>
                <a:cubicBezTo>
                  <a:pt x="1270986" y="7083"/>
                  <a:pt x="1278385" y="20399"/>
                  <a:pt x="1269507" y="55910"/>
                </a:cubicBezTo>
                <a:cubicBezTo>
                  <a:pt x="1260629" y="91421"/>
                  <a:pt x="1176291" y="168361"/>
                  <a:pt x="1171852" y="215708"/>
                </a:cubicBezTo>
                <a:cubicBezTo>
                  <a:pt x="1167413" y="263055"/>
                  <a:pt x="1211802" y="320760"/>
                  <a:pt x="1242874" y="339995"/>
                </a:cubicBezTo>
                <a:cubicBezTo>
                  <a:pt x="1273946" y="359230"/>
                  <a:pt x="1337569" y="350352"/>
                  <a:pt x="1358283" y="331117"/>
                </a:cubicBezTo>
                <a:cubicBezTo>
                  <a:pt x="1378998" y="311882"/>
                  <a:pt x="1342008" y="249738"/>
                  <a:pt x="1367161" y="224585"/>
                </a:cubicBezTo>
                <a:cubicBezTo>
                  <a:pt x="1392314" y="199432"/>
                  <a:pt x="1429305" y="150605"/>
                  <a:pt x="1509204" y="180197"/>
                </a:cubicBezTo>
                <a:cubicBezTo>
                  <a:pt x="1589103" y="209789"/>
                  <a:pt x="1784411" y="362190"/>
                  <a:pt x="1846555" y="402139"/>
                </a:cubicBezTo>
                <a:cubicBezTo>
                  <a:pt x="1908699" y="442088"/>
                  <a:pt x="1895382" y="430991"/>
                  <a:pt x="1882066" y="41989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TextBox 119">
            <a:extLst>
              <a:ext uri="{FF2B5EF4-FFF2-40B4-BE49-F238E27FC236}">
                <a16:creationId xmlns:a16="http://schemas.microsoft.com/office/drawing/2014/main" id="{1FCFF1B8-BC7D-4A37-9AC5-C0CBF86155B6}"/>
              </a:ext>
            </a:extLst>
          </p:cNvPr>
          <p:cNvSpPr txBox="1"/>
          <p:nvPr/>
        </p:nvSpPr>
        <p:spPr>
          <a:xfrm>
            <a:off x="2766858" y="1080000"/>
            <a:ext cx="3610284" cy="461665"/>
          </a:xfrm>
          <a:prstGeom prst="rect">
            <a:avLst/>
          </a:prstGeom>
          <a:noFill/>
        </p:spPr>
        <p:txBody>
          <a:bodyPr wrap="none" rtlCol="0">
            <a:spAutoFit/>
          </a:bodyPr>
          <a:lstStyle/>
          <a:p>
            <a:pPr algn="l"/>
            <a:r>
              <a:rPr lang="en-US" altLang="zh-CN" sz="2400" dirty="0"/>
              <a:t>How to address overfitting?</a:t>
            </a:r>
            <a:endParaRPr lang="zh-CN" altLang="en-US" sz="2400" dirty="0" err="1"/>
          </a:p>
        </p:txBody>
      </p:sp>
    </p:spTree>
    <p:extLst>
      <p:ext uri="{BB962C8B-B14F-4D97-AF65-F5344CB8AC3E}">
        <p14:creationId xmlns:p14="http://schemas.microsoft.com/office/powerpoint/2010/main" val="3543289307"/>
      </p:ext>
    </p:extLst>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2DC55D-756D-4341-97A7-C6E74E026531}"/>
              </a:ext>
            </a:extLst>
          </p:cNvPr>
          <p:cNvSpPr txBox="1"/>
          <p:nvPr/>
        </p:nvSpPr>
        <p:spPr>
          <a:xfrm>
            <a:off x="1903373" y="4126960"/>
            <a:ext cx="2428870" cy="400110"/>
          </a:xfrm>
          <a:prstGeom prst="rect">
            <a:avLst/>
          </a:prstGeom>
          <a:noFill/>
        </p:spPr>
        <p:txBody>
          <a:bodyPr wrap="none" rtlCol="0">
            <a:spAutoFit/>
          </a:bodyPr>
          <a:lstStyle/>
          <a:p>
            <a:pPr marL="342900" indent="-342900" algn="l">
              <a:buFont typeface="Wingdings" panose="05000000000000000000" pitchFamily="2" charset="2"/>
              <a:buChar char="Ø"/>
            </a:pPr>
            <a:r>
              <a:rPr lang="en-US" altLang="zh-CN" sz="2000" dirty="0"/>
              <a:t>Generative model:</a:t>
            </a:r>
            <a:endParaRPr lang="zh-CN" altLang="en-US" sz="2000" dirty="0" err="1"/>
          </a:p>
        </p:txBody>
      </p:sp>
      <p:grpSp>
        <p:nvGrpSpPr>
          <p:cNvPr id="3" name="Group 2">
            <a:extLst>
              <a:ext uri="{FF2B5EF4-FFF2-40B4-BE49-F238E27FC236}">
                <a16:creationId xmlns:a16="http://schemas.microsoft.com/office/drawing/2014/main" id="{90EB1B07-D9BA-4AC9-8DA9-6A6EBC9A5534}"/>
              </a:ext>
            </a:extLst>
          </p:cNvPr>
          <p:cNvGrpSpPr/>
          <p:nvPr/>
        </p:nvGrpSpPr>
        <p:grpSpPr>
          <a:xfrm>
            <a:off x="1903373" y="1985405"/>
            <a:ext cx="3596354" cy="400110"/>
            <a:chOff x="1921129" y="2269490"/>
            <a:chExt cx="3596354" cy="400110"/>
          </a:xfrm>
        </p:grpSpPr>
        <p:sp>
          <p:nvSpPr>
            <p:cNvPr id="4" name="TextBox 3">
              <a:extLst>
                <a:ext uri="{FF2B5EF4-FFF2-40B4-BE49-F238E27FC236}">
                  <a16:creationId xmlns:a16="http://schemas.microsoft.com/office/drawing/2014/main" id="{42303953-840F-4567-9E87-4B04089EF7E5}"/>
                </a:ext>
              </a:extLst>
            </p:cNvPr>
            <p:cNvSpPr txBox="1"/>
            <p:nvPr/>
          </p:nvSpPr>
          <p:spPr>
            <a:xfrm>
              <a:off x="1921129" y="2269490"/>
              <a:ext cx="2824812" cy="400110"/>
            </a:xfrm>
            <a:prstGeom prst="rect">
              <a:avLst/>
            </a:prstGeom>
            <a:noFill/>
          </p:spPr>
          <p:txBody>
            <a:bodyPr wrap="none" rtlCol="0">
              <a:spAutoFit/>
            </a:bodyPr>
            <a:lstStyle/>
            <a:p>
              <a:pPr marL="342900" indent="-342900" algn="l">
                <a:buFont typeface="Wingdings" panose="05000000000000000000" pitchFamily="2" charset="2"/>
                <a:buChar char="Ø"/>
              </a:pPr>
              <a:r>
                <a:rPr lang="en-US" altLang="zh-CN" sz="2000" dirty="0"/>
                <a:t>Discriminative model:</a:t>
              </a:r>
              <a:endParaRPr lang="zh-CN" altLang="en-US" sz="2000" dirty="0" err="1"/>
            </a:p>
          </p:txBody>
        </p:sp>
        <p:pic>
          <p:nvPicPr>
            <p:cNvPr id="5" name="Picture 4">
              <a:extLst>
                <a:ext uri="{FF2B5EF4-FFF2-40B4-BE49-F238E27FC236}">
                  <a16:creationId xmlns:a16="http://schemas.microsoft.com/office/drawing/2014/main" id="{6E261800-D941-4F22-AD04-5ADDC3F0AC76}"/>
                </a:ext>
              </a:extLst>
            </p:cNvPr>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4827197" y="2343069"/>
              <a:ext cx="690286" cy="252952"/>
            </a:xfrm>
            <a:prstGeom prst="rect">
              <a:avLst/>
            </a:prstGeom>
          </p:spPr>
        </p:pic>
      </p:grpSp>
      <p:pic>
        <p:nvPicPr>
          <p:cNvPr id="6" name="Picture 5">
            <a:extLst>
              <a:ext uri="{FF2B5EF4-FFF2-40B4-BE49-F238E27FC236}">
                <a16:creationId xmlns:a16="http://schemas.microsoft.com/office/drawing/2014/main" id="{25DAF482-12E0-484C-A7C2-B3930543E311}"/>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440738" y="4138499"/>
            <a:ext cx="2940953" cy="388571"/>
          </a:xfrm>
          <a:prstGeom prst="rect">
            <a:avLst/>
          </a:prstGeom>
        </p:spPr>
      </p:pic>
      <p:sp>
        <p:nvSpPr>
          <p:cNvPr id="7" name="TextBox 6">
            <a:extLst>
              <a:ext uri="{FF2B5EF4-FFF2-40B4-BE49-F238E27FC236}">
                <a16:creationId xmlns:a16="http://schemas.microsoft.com/office/drawing/2014/main" id="{C5BDBDF2-C367-40D6-9F44-1027AEAFE811}"/>
              </a:ext>
            </a:extLst>
          </p:cNvPr>
          <p:cNvSpPr txBox="1"/>
          <p:nvPr/>
        </p:nvSpPr>
        <p:spPr>
          <a:xfrm>
            <a:off x="2205807" y="1080000"/>
            <a:ext cx="4732386" cy="461665"/>
          </a:xfrm>
          <a:prstGeom prst="rect">
            <a:avLst/>
          </a:prstGeom>
          <a:noFill/>
        </p:spPr>
        <p:txBody>
          <a:bodyPr wrap="none" rtlCol="0">
            <a:spAutoFit/>
          </a:bodyPr>
          <a:lstStyle/>
          <a:p>
            <a:pPr algn="l"/>
            <a:r>
              <a:rPr lang="en-US" altLang="zh-CN" sz="2400" dirty="0"/>
              <a:t>Discriminative and generative model</a:t>
            </a:r>
            <a:endParaRPr lang="zh-CN" altLang="en-US" sz="2400" dirty="0" err="1"/>
          </a:p>
        </p:txBody>
      </p:sp>
      <p:grpSp>
        <p:nvGrpSpPr>
          <p:cNvPr id="8" name="Group 7">
            <a:extLst>
              <a:ext uri="{FF2B5EF4-FFF2-40B4-BE49-F238E27FC236}">
                <a16:creationId xmlns:a16="http://schemas.microsoft.com/office/drawing/2014/main" id="{8F28755E-D4A7-4454-AB91-35593D37B852}"/>
              </a:ext>
            </a:extLst>
          </p:cNvPr>
          <p:cNvGrpSpPr/>
          <p:nvPr/>
        </p:nvGrpSpPr>
        <p:grpSpPr>
          <a:xfrm>
            <a:off x="2327782" y="2452813"/>
            <a:ext cx="4225911" cy="1484435"/>
            <a:chOff x="1744168" y="2690217"/>
            <a:chExt cx="4225911" cy="1484435"/>
          </a:xfrm>
        </p:grpSpPr>
        <p:pic>
          <p:nvPicPr>
            <p:cNvPr id="9" name="Picture 2" descr="âcatâçå¾çæç´¢ç»æ">
              <a:extLst>
                <a:ext uri="{FF2B5EF4-FFF2-40B4-BE49-F238E27FC236}">
                  <a16:creationId xmlns:a16="http://schemas.microsoft.com/office/drawing/2014/main" id="{23D91801-7ED4-43C2-BA97-6005EEFFAA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4168" y="2969704"/>
              <a:ext cx="13049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703DFB1-1477-4667-8FE0-F5C790BD01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6490" y="2969704"/>
              <a:ext cx="1139451" cy="1045914"/>
            </a:xfrm>
            <a:prstGeom prst="rect">
              <a:avLst/>
            </a:prstGeom>
          </p:spPr>
        </p:pic>
        <p:sp>
          <p:nvSpPr>
            <p:cNvPr id="11" name="TextBox 10">
              <a:extLst>
                <a:ext uri="{FF2B5EF4-FFF2-40B4-BE49-F238E27FC236}">
                  <a16:creationId xmlns:a16="http://schemas.microsoft.com/office/drawing/2014/main" id="{86B21661-A9CC-4F98-B86E-ED84E14E084C}"/>
                </a:ext>
              </a:extLst>
            </p:cNvPr>
            <p:cNvSpPr txBox="1"/>
            <p:nvPr/>
          </p:nvSpPr>
          <p:spPr>
            <a:xfrm>
              <a:off x="5413516" y="2690217"/>
              <a:ext cx="453970" cy="369332"/>
            </a:xfrm>
            <a:prstGeom prst="rect">
              <a:avLst/>
            </a:prstGeom>
            <a:noFill/>
          </p:spPr>
          <p:txBody>
            <a:bodyPr wrap="none" rtlCol="0">
              <a:spAutoFit/>
            </a:bodyPr>
            <a:lstStyle/>
            <a:p>
              <a:pPr algn="l"/>
              <a:r>
                <a:rPr lang="en-US" altLang="zh-CN" dirty="0"/>
                <a:t>cat</a:t>
              </a:r>
              <a:endParaRPr lang="zh-CN" altLang="en-US" dirty="0" err="1"/>
            </a:p>
          </p:txBody>
        </p:sp>
        <p:sp>
          <p:nvSpPr>
            <p:cNvPr id="12" name="Arrow: Right 11">
              <a:extLst>
                <a:ext uri="{FF2B5EF4-FFF2-40B4-BE49-F238E27FC236}">
                  <a16:creationId xmlns:a16="http://schemas.microsoft.com/office/drawing/2014/main" id="{550AE3C0-12CE-445F-B434-95D2075A51B5}"/>
                </a:ext>
              </a:extLst>
            </p:cNvPr>
            <p:cNvSpPr/>
            <p:nvPr/>
          </p:nvSpPr>
          <p:spPr>
            <a:xfrm>
              <a:off x="3049093" y="3407854"/>
              <a:ext cx="377688" cy="2408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Connector 12">
              <a:extLst>
                <a:ext uri="{FF2B5EF4-FFF2-40B4-BE49-F238E27FC236}">
                  <a16:creationId xmlns:a16="http://schemas.microsoft.com/office/drawing/2014/main" id="{A0B92EA6-D642-42F3-B834-90D1D77C0901}"/>
                </a:ext>
              </a:extLst>
            </p:cNvPr>
            <p:cNvCxnSpPr/>
            <p:nvPr/>
          </p:nvCxnSpPr>
          <p:spPr>
            <a:xfrm>
              <a:off x="5051395" y="2911985"/>
              <a:ext cx="0" cy="11613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C557D0-4EA2-4210-A250-A2AF523DE6C8}"/>
                </a:ext>
              </a:extLst>
            </p:cNvPr>
            <p:cNvCxnSpPr/>
            <p:nvPr/>
          </p:nvCxnSpPr>
          <p:spPr>
            <a:xfrm>
              <a:off x="4731799" y="3486719"/>
              <a:ext cx="3195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56B7621-7A41-481D-88C6-F3B42E87BBEE}"/>
                </a:ext>
              </a:extLst>
            </p:cNvPr>
            <p:cNvCxnSpPr/>
            <p:nvPr/>
          </p:nvCxnSpPr>
          <p:spPr>
            <a:xfrm>
              <a:off x="5051395" y="2911985"/>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DC756E-FC68-4458-908C-92E0C4C10C17}"/>
                </a:ext>
              </a:extLst>
            </p:cNvPr>
            <p:cNvCxnSpPr/>
            <p:nvPr/>
          </p:nvCxnSpPr>
          <p:spPr>
            <a:xfrm>
              <a:off x="5051395" y="3277450"/>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108791-A30E-45DC-820E-09724A6E1921}"/>
                </a:ext>
              </a:extLst>
            </p:cNvPr>
            <p:cNvCxnSpPr/>
            <p:nvPr/>
          </p:nvCxnSpPr>
          <p:spPr>
            <a:xfrm>
              <a:off x="5058410" y="3660669"/>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5786CA-E7F3-4D73-BD5D-651A7216E29A}"/>
                </a:ext>
              </a:extLst>
            </p:cNvPr>
            <p:cNvCxnSpPr/>
            <p:nvPr/>
          </p:nvCxnSpPr>
          <p:spPr>
            <a:xfrm>
              <a:off x="5049532" y="4064558"/>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73FD15D-221B-4C2F-B6A7-0D83E3590438}"/>
                </a:ext>
              </a:extLst>
            </p:cNvPr>
            <p:cNvSpPr txBox="1"/>
            <p:nvPr/>
          </p:nvSpPr>
          <p:spPr>
            <a:xfrm>
              <a:off x="5413516" y="3056617"/>
              <a:ext cx="530915" cy="369332"/>
            </a:xfrm>
            <a:prstGeom prst="rect">
              <a:avLst/>
            </a:prstGeom>
            <a:noFill/>
          </p:spPr>
          <p:txBody>
            <a:bodyPr wrap="none" rtlCol="0">
              <a:spAutoFit/>
            </a:bodyPr>
            <a:lstStyle/>
            <a:p>
              <a:pPr algn="l"/>
              <a:r>
                <a:rPr lang="en-US" altLang="zh-CN" dirty="0"/>
                <a:t>dog</a:t>
              </a:r>
              <a:endParaRPr lang="zh-CN" altLang="en-US" dirty="0" err="1"/>
            </a:p>
          </p:txBody>
        </p:sp>
        <p:sp>
          <p:nvSpPr>
            <p:cNvPr id="20" name="TextBox 19">
              <a:extLst>
                <a:ext uri="{FF2B5EF4-FFF2-40B4-BE49-F238E27FC236}">
                  <a16:creationId xmlns:a16="http://schemas.microsoft.com/office/drawing/2014/main" id="{6D66C7C7-BDB8-49CC-8283-D8C312549787}"/>
                </a:ext>
              </a:extLst>
            </p:cNvPr>
            <p:cNvSpPr txBox="1"/>
            <p:nvPr/>
          </p:nvSpPr>
          <p:spPr>
            <a:xfrm>
              <a:off x="5413516" y="3421891"/>
              <a:ext cx="556563" cy="369332"/>
            </a:xfrm>
            <a:prstGeom prst="rect">
              <a:avLst/>
            </a:prstGeom>
            <a:noFill/>
          </p:spPr>
          <p:txBody>
            <a:bodyPr wrap="none" rtlCol="0">
              <a:spAutoFit/>
            </a:bodyPr>
            <a:lstStyle/>
            <a:p>
              <a:pPr algn="l"/>
              <a:r>
                <a:rPr lang="en-US" altLang="zh-CN" dirty="0"/>
                <a:t>bird</a:t>
              </a:r>
              <a:endParaRPr lang="zh-CN" altLang="en-US" dirty="0" err="1"/>
            </a:p>
          </p:txBody>
        </p:sp>
        <p:sp>
          <p:nvSpPr>
            <p:cNvPr id="21" name="TextBox 20">
              <a:extLst>
                <a:ext uri="{FF2B5EF4-FFF2-40B4-BE49-F238E27FC236}">
                  <a16:creationId xmlns:a16="http://schemas.microsoft.com/office/drawing/2014/main" id="{E1F31884-90B0-4011-8037-4E2BEBFE4422}"/>
                </a:ext>
              </a:extLst>
            </p:cNvPr>
            <p:cNvSpPr txBox="1"/>
            <p:nvPr/>
          </p:nvSpPr>
          <p:spPr>
            <a:xfrm>
              <a:off x="5396526" y="3774542"/>
              <a:ext cx="505267" cy="400110"/>
            </a:xfrm>
            <a:prstGeom prst="rect">
              <a:avLst/>
            </a:prstGeom>
            <a:noFill/>
          </p:spPr>
          <p:txBody>
            <a:bodyPr wrap="none" rtlCol="0">
              <a:spAutoFit/>
            </a:bodyPr>
            <a:lstStyle/>
            <a:p>
              <a:pPr algn="l"/>
              <a:r>
                <a:rPr lang="en-US" altLang="zh-CN" sz="2000" dirty="0"/>
                <a:t>….</a:t>
              </a:r>
              <a:endParaRPr lang="zh-CN" altLang="en-US" sz="2000" dirty="0" err="1"/>
            </a:p>
          </p:txBody>
        </p:sp>
      </p:grpSp>
      <p:grpSp>
        <p:nvGrpSpPr>
          <p:cNvPr id="22" name="Group 21">
            <a:extLst>
              <a:ext uri="{FF2B5EF4-FFF2-40B4-BE49-F238E27FC236}">
                <a16:creationId xmlns:a16="http://schemas.microsoft.com/office/drawing/2014/main" id="{73A04C9B-C5A6-480A-916C-D74E48714818}"/>
              </a:ext>
            </a:extLst>
          </p:cNvPr>
          <p:cNvGrpSpPr/>
          <p:nvPr/>
        </p:nvGrpSpPr>
        <p:grpSpPr>
          <a:xfrm>
            <a:off x="2595935" y="4929990"/>
            <a:ext cx="4264499" cy="1143216"/>
            <a:chOff x="2655938" y="4893042"/>
            <a:chExt cx="4264499" cy="1143216"/>
          </a:xfrm>
        </p:grpSpPr>
        <p:grpSp>
          <p:nvGrpSpPr>
            <p:cNvPr id="23" name="Group 22">
              <a:extLst>
                <a:ext uri="{FF2B5EF4-FFF2-40B4-BE49-F238E27FC236}">
                  <a16:creationId xmlns:a16="http://schemas.microsoft.com/office/drawing/2014/main" id="{1CFD99E0-5D32-41C5-A36E-5CF1613D858B}"/>
                </a:ext>
              </a:extLst>
            </p:cNvPr>
            <p:cNvGrpSpPr/>
            <p:nvPr/>
          </p:nvGrpSpPr>
          <p:grpSpPr>
            <a:xfrm>
              <a:off x="3518955" y="4893042"/>
              <a:ext cx="3401482" cy="1142277"/>
              <a:chOff x="3536711" y="5177127"/>
              <a:chExt cx="3401482" cy="1142277"/>
            </a:xfrm>
          </p:grpSpPr>
          <p:pic>
            <p:nvPicPr>
              <p:cNvPr id="25" name="Picture 24">
                <a:extLst>
                  <a:ext uri="{FF2B5EF4-FFF2-40B4-BE49-F238E27FC236}">
                    <a16:creationId xmlns:a16="http://schemas.microsoft.com/office/drawing/2014/main" id="{BA7FB78D-3C16-446C-8CB5-91A69526A0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952445" y="5273490"/>
                <a:ext cx="1075914" cy="1045914"/>
              </a:xfrm>
              <a:prstGeom prst="rect">
                <a:avLst/>
              </a:prstGeom>
            </p:spPr>
          </p:pic>
          <p:sp>
            <p:nvSpPr>
              <p:cNvPr id="26" name="Arrow: Right 25">
                <a:extLst>
                  <a:ext uri="{FF2B5EF4-FFF2-40B4-BE49-F238E27FC236}">
                    <a16:creationId xmlns:a16="http://schemas.microsoft.com/office/drawing/2014/main" id="{838E253E-B290-482A-A677-2E70333068CA}"/>
                  </a:ext>
                </a:extLst>
              </p:cNvPr>
              <p:cNvSpPr/>
              <p:nvPr/>
            </p:nvSpPr>
            <p:spPr>
              <a:xfrm>
                <a:off x="3536711" y="5676013"/>
                <a:ext cx="377688" cy="2408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Arrow: Right 26">
                <a:extLst>
                  <a:ext uri="{FF2B5EF4-FFF2-40B4-BE49-F238E27FC236}">
                    <a16:creationId xmlns:a16="http://schemas.microsoft.com/office/drawing/2014/main" id="{FD570D3F-C808-41B6-AB4A-AECD4C5613CF}"/>
                  </a:ext>
                </a:extLst>
              </p:cNvPr>
              <p:cNvSpPr/>
              <p:nvPr/>
            </p:nvSpPr>
            <p:spPr>
              <a:xfrm>
                <a:off x="5186727" y="5676013"/>
                <a:ext cx="377688" cy="2408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2" descr="âcatâçå¾çæç´¢ç»æ">
                <a:extLst>
                  <a:ext uri="{FF2B5EF4-FFF2-40B4-BE49-F238E27FC236}">
                    <a16:creationId xmlns:a16="http://schemas.microsoft.com/office/drawing/2014/main" id="{CE7DEA14-7F32-4520-8E2B-C48627E79B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3268" y="5177127"/>
                <a:ext cx="1304925"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C40432BD-EADA-4E89-B52F-7F5B0BFAAC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5938" y="4989405"/>
              <a:ext cx="794164" cy="1046853"/>
            </a:xfrm>
            <a:prstGeom prst="rect">
              <a:avLst/>
            </a:prstGeom>
          </p:spPr>
        </p:pic>
      </p:grpSp>
      <p:sp>
        <p:nvSpPr>
          <p:cNvPr id="29" name="Rectangle: Rounded Corners 28">
            <a:extLst>
              <a:ext uri="{FF2B5EF4-FFF2-40B4-BE49-F238E27FC236}">
                <a16:creationId xmlns:a16="http://schemas.microsoft.com/office/drawing/2014/main" id="{C94035BD-6E52-4A9C-B38C-F0CD58ABAD7C}"/>
              </a:ext>
            </a:extLst>
          </p:cNvPr>
          <p:cNvSpPr/>
          <p:nvPr/>
        </p:nvSpPr>
        <p:spPr>
          <a:xfrm>
            <a:off x="6365291" y="4076397"/>
            <a:ext cx="639192" cy="26377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Rounded Corners 29">
            <a:extLst>
              <a:ext uri="{FF2B5EF4-FFF2-40B4-BE49-F238E27FC236}">
                <a16:creationId xmlns:a16="http://schemas.microsoft.com/office/drawing/2014/main" id="{68A169C1-D9C6-4572-879E-A0E6646810EF}"/>
              </a:ext>
            </a:extLst>
          </p:cNvPr>
          <p:cNvSpPr/>
          <p:nvPr/>
        </p:nvSpPr>
        <p:spPr>
          <a:xfrm>
            <a:off x="4759829" y="2005095"/>
            <a:ext cx="795680" cy="378457"/>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4743848"/>
      </p:ext>
    </p:extLst>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peech Bubble: Oval 28">
            <a:extLst>
              <a:ext uri="{FF2B5EF4-FFF2-40B4-BE49-F238E27FC236}">
                <a16:creationId xmlns:a16="http://schemas.microsoft.com/office/drawing/2014/main" id="{E5A679C1-7ECF-4AA5-842D-E54E3A8AEEAB}"/>
              </a:ext>
            </a:extLst>
          </p:cNvPr>
          <p:cNvSpPr/>
          <p:nvPr/>
        </p:nvSpPr>
        <p:spPr>
          <a:xfrm>
            <a:off x="1004935" y="3429000"/>
            <a:ext cx="3116192" cy="1665838"/>
          </a:xfrm>
          <a:prstGeom prst="wedgeEllipseCallo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a:extLst>
              <a:ext uri="{FF2B5EF4-FFF2-40B4-BE49-F238E27FC236}">
                <a16:creationId xmlns:a16="http://schemas.microsoft.com/office/drawing/2014/main" id="{8B2E453A-EEB2-45EA-8458-215168C6CD61}"/>
              </a:ext>
            </a:extLst>
          </p:cNvPr>
          <p:cNvSpPr txBox="1"/>
          <p:nvPr/>
        </p:nvSpPr>
        <p:spPr>
          <a:xfrm>
            <a:off x="2768461" y="1080000"/>
            <a:ext cx="3607078" cy="461665"/>
          </a:xfrm>
          <a:prstGeom prst="rect">
            <a:avLst/>
          </a:prstGeom>
          <a:noFill/>
        </p:spPr>
        <p:txBody>
          <a:bodyPr wrap="none" rtlCol="0">
            <a:spAutoFit/>
          </a:bodyPr>
          <a:lstStyle/>
          <a:p>
            <a:pPr algn="ctr"/>
            <a:r>
              <a:rPr lang="en-US" altLang="zh-CN" sz="2400" dirty="0"/>
              <a:t>Data distribution mismatch </a:t>
            </a:r>
          </a:p>
        </p:txBody>
      </p:sp>
      <p:pic>
        <p:nvPicPr>
          <p:cNvPr id="11" name="Picture 10">
            <a:extLst>
              <a:ext uri="{FF2B5EF4-FFF2-40B4-BE49-F238E27FC236}">
                <a16:creationId xmlns:a16="http://schemas.microsoft.com/office/drawing/2014/main" id="{93447E9B-B87D-4B88-8013-E262238C8C9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82429" y="1901293"/>
            <a:ext cx="3116192" cy="252952"/>
          </a:xfrm>
          <a:prstGeom prst="rect">
            <a:avLst/>
          </a:prstGeom>
        </p:spPr>
      </p:pic>
      <p:pic>
        <p:nvPicPr>
          <p:cNvPr id="13" name="Picture 12">
            <a:extLst>
              <a:ext uri="{FF2B5EF4-FFF2-40B4-BE49-F238E27FC236}">
                <a16:creationId xmlns:a16="http://schemas.microsoft.com/office/drawing/2014/main" id="{6C587227-6176-4EBE-B533-17CB5FA2EF2F}"/>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113794" y="1868602"/>
            <a:ext cx="2963809" cy="265143"/>
          </a:xfrm>
          <a:prstGeom prst="rect">
            <a:avLst/>
          </a:prstGeom>
        </p:spPr>
      </p:pic>
      <p:grpSp>
        <p:nvGrpSpPr>
          <p:cNvPr id="27" name="Group 26">
            <a:extLst>
              <a:ext uri="{FF2B5EF4-FFF2-40B4-BE49-F238E27FC236}">
                <a16:creationId xmlns:a16="http://schemas.microsoft.com/office/drawing/2014/main" id="{DA1F3A5A-9B2A-4E71-8D09-9DF4DF02BFC7}"/>
              </a:ext>
            </a:extLst>
          </p:cNvPr>
          <p:cNvGrpSpPr/>
          <p:nvPr/>
        </p:nvGrpSpPr>
        <p:grpSpPr>
          <a:xfrm>
            <a:off x="3541189" y="2431936"/>
            <a:ext cx="2061621" cy="400110"/>
            <a:chOff x="3372173" y="3010800"/>
            <a:chExt cx="2061621" cy="400110"/>
          </a:xfrm>
        </p:grpSpPr>
        <p:pic>
          <p:nvPicPr>
            <p:cNvPr id="21" name="Picture 20">
              <a:extLst>
                <a:ext uri="{FF2B5EF4-FFF2-40B4-BE49-F238E27FC236}">
                  <a16:creationId xmlns:a16="http://schemas.microsoft.com/office/drawing/2014/main" id="{6AC78B78-F6F3-42B0-9BAB-9EEB91DF2005}"/>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3372173" y="3085141"/>
              <a:ext cx="678095" cy="251428"/>
            </a:xfrm>
            <a:prstGeom prst="rect">
              <a:avLst/>
            </a:prstGeom>
          </p:spPr>
        </p:pic>
        <p:pic>
          <p:nvPicPr>
            <p:cNvPr id="24" name="Picture 23">
              <a:extLst>
                <a:ext uri="{FF2B5EF4-FFF2-40B4-BE49-F238E27FC236}">
                  <a16:creationId xmlns:a16="http://schemas.microsoft.com/office/drawing/2014/main" id="{CF1E8213-4E97-4D23-9143-ACDF3E0ED1BA}"/>
                </a:ext>
              </a:extLst>
            </p:cNvPr>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4793794" y="3082475"/>
              <a:ext cx="640000" cy="265142"/>
            </a:xfrm>
            <a:prstGeom prst="rect">
              <a:avLst/>
            </a:prstGeom>
          </p:spPr>
        </p:pic>
        <p:sp>
          <p:nvSpPr>
            <p:cNvPr id="26" name="TextBox 25">
              <a:extLst>
                <a:ext uri="{FF2B5EF4-FFF2-40B4-BE49-F238E27FC236}">
                  <a16:creationId xmlns:a16="http://schemas.microsoft.com/office/drawing/2014/main" id="{20AB674D-D847-49EC-9F5D-8927BC9023C9}"/>
                </a:ext>
              </a:extLst>
            </p:cNvPr>
            <p:cNvSpPr txBox="1"/>
            <p:nvPr/>
          </p:nvSpPr>
          <p:spPr>
            <a:xfrm>
              <a:off x="4136691" y="3010800"/>
              <a:ext cx="523861" cy="400110"/>
            </a:xfrm>
            <a:prstGeom prst="rect">
              <a:avLst/>
            </a:prstGeom>
            <a:noFill/>
          </p:spPr>
          <p:txBody>
            <a:bodyPr wrap="none" rtlCol="0">
              <a:spAutoFit/>
            </a:bodyPr>
            <a:lstStyle/>
            <a:p>
              <a:pPr algn="l"/>
              <a:r>
                <a:rPr lang="en-US" altLang="zh-CN" sz="2000" dirty="0"/>
                <a:t>v.s.</a:t>
              </a:r>
              <a:endParaRPr lang="zh-CN" altLang="en-US" sz="2000" dirty="0" err="1"/>
            </a:p>
          </p:txBody>
        </p:sp>
      </p:grpSp>
      <p:pic>
        <p:nvPicPr>
          <p:cNvPr id="1026" name="Picture 2" descr="âcatâçå¾çæç´¢ç»æ">
            <a:extLst>
              <a:ext uri="{FF2B5EF4-FFF2-40B4-BE49-F238E27FC236}">
                <a16:creationId xmlns:a16="http://schemas.microsoft.com/office/drawing/2014/main" id="{44F10F16-6FB6-44D6-B97B-AD5AEAAC002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83015" y="3711921"/>
            <a:ext cx="926580" cy="6165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âcatâçå¾çæç´¢ç»æ">
            <a:extLst>
              <a:ext uri="{FF2B5EF4-FFF2-40B4-BE49-F238E27FC236}">
                <a16:creationId xmlns:a16="http://schemas.microsoft.com/office/drawing/2014/main" id="{B11D38EB-635E-4854-BC02-11A21BB2DAA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59931" y="4175722"/>
            <a:ext cx="1099328" cy="7382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âcatâçå¾çæç´¢ç»æ">
            <a:extLst>
              <a:ext uri="{FF2B5EF4-FFF2-40B4-BE49-F238E27FC236}">
                <a16:creationId xmlns:a16="http://schemas.microsoft.com/office/drawing/2014/main" id="{ADB2ACB7-5E86-4DA0-97DA-A336B04502A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55658" y="3690416"/>
            <a:ext cx="958894" cy="63810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2E1AD4F1-C372-47EA-A76B-177244D31F3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620883" y="5513016"/>
            <a:ext cx="678095" cy="251428"/>
          </a:xfrm>
          <a:prstGeom prst="rect">
            <a:avLst/>
          </a:prstGeom>
        </p:spPr>
      </p:pic>
      <p:pic>
        <p:nvPicPr>
          <p:cNvPr id="34" name="Picture 33">
            <a:extLst>
              <a:ext uri="{FF2B5EF4-FFF2-40B4-BE49-F238E27FC236}">
                <a16:creationId xmlns:a16="http://schemas.microsoft.com/office/drawing/2014/main" id="{5E3E0539-DB75-4D05-B88A-8110AC71BCE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055539" y="5499302"/>
            <a:ext cx="640000" cy="265142"/>
          </a:xfrm>
          <a:prstGeom prst="rect">
            <a:avLst/>
          </a:prstGeom>
        </p:spPr>
      </p:pic>
      <p:sp>
        <p:nvSpPr>
          <p:cNvPr id="36" name="Speech Bubble: Oval 35">
            <a:extLst>
              <a:ext uri="{FF2B5EF4-FFF2-40B4-BE49-F238E27FC236}">
                <a16:creationId xmlns:a16="http://schemas.microsoft.com/office/drawing/2014/main" id="{D672FA81-56C1-4C66-8DAA-BF17E443FA71}"/>
              </a:ext>
            </a:extLst>
          </p:cNvPr>
          <p:cNvSpPr/>
          <p:nvPr/>
        </p:nvSpPr>
        <p:spPr>
          <a:xfrm>
            <a:off x="5113794" y="3342803"/>
            <a:ext cx="3116192" cy="1665838"/>
          </a:xfrm>
          <a:prstGeom prst="wedgeEllipseCallo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34" name="Picture 10" descr="ç¸å³å¾ç">
            <a:extLst>
              <a:ext uri="{FF2B5EF4-FFF2-40B4-BE49-F238E27FC236}">
                <a16:creationId xmlns:a16="http://schemas.microsoft.com/office/drawing/2014/main" id="{B7BC8404-D27C-44A9-A4B1-A14DDC6364E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80357" y="3605847"/>
            <a:ext cx="750364" cy="9028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ç¸å³å¾ç">
            <a:extLst>
              <a:ext uri="{FF2B5EF4-FFF2-40B4-BE49-F238E27FC236}">
                <a16:creationId xmlns:a16="http://schemas.microsoft.com/office/drawing/2014/main" id="{D47060CD-739A-4BEB-97E2-D5710DCDA2D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00775" y="3955063"/>
            <a:ext cx="958894" cy="95889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âcartoon catâçå¾çæç´¢ç»æ">
            <a:extLst>
              <a:ext uri="{FF2B5EF4-FFF2-40B4-BE49-F238E27FC236}">
                <a16:creationId xmlns:a16="http://schemas.microsoft.com/office/drawing/2014/main" id="{13DE2CA7-57FF-4C0F-A11B-90216FE6C97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66615" y="3605847"/>
            <a:ext cx="718443" cy="86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237689"/>
      </p:ext>
    </p:extLst>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peech Bubble: Oval 50">
            <a:extLst>
              <a:ext uri="{FF2B5EF4-FFF2-40B4-BE49-F238E27FC236}">
                <a16:creationId xmlns:a16="http://schemas.microsoft.com/office/drawing/2014/main" id="{D85C2765-43C0-46A4-BEB9-D73B35EA3A2E}"/>
              </a:ext>
            </a:extLst>
          </p:cNvPr>
          <p:cNvSpPr/>
          <p:nvPr/>
        </p:nvSpPr>
        <p:spPr>
          <a:xfrm>
            <a:off x="118141" y="3285804"/>
            <a:ext cx="4280480" cy="2254310"/>
          </a:xfrm>
          <a:prstGeom prst="wedgeEllipseCallo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Picture 3">
            <a:extLst>
              <a:ext uri="{FF2B5EF4-FFF2-40B4-BE49-F238E27FC236}">
                <a16:creationId xmlns:a16="http://schemas.microsoft.com/office/drawing/2014/main" id="{1504254B-2253-4C65-AE9A-F3110B56B4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475" y="4043902"/>
            <a:ext cx="1197927" cy="888462"/>
          </a:xfrm>
          <a:prstGeom prst="rect">
            <a:avLst/>
          </a:prstGeom>
        </p:spPr>
      </p:pic>
      <p:sp>
        <p:nvSpPr>
          <p:cNvPr id="2" name="TextBox 1">
            <a:extLst>
              <a:ext uri="{FF2B5EF4-FFF2-40B4-BE49-F238E27FC236}">
                <a16:creationId xmlns:a16="http://schemas.microsoft.com/office/drawing/2014/main" id="{8B2E453A-EEB2-45EA-8458-215168C6CD61}"/>
              </a:ext>
            </a:extLst>
          </p:cNvPr>
          <p:cNvSpPr txBox="1"/>
          <p:nvPr/>
        </p:nvSpPr>
        <p:spPr>
          <a:xfrm>
            <a:off x="2768461" y="1080000"/>
            <a:ext cx="3607078" cy="461665"/>
          </a:xfrm>
          <a:prstGeom prst="rect">
            <a:avLst/>
          </a:prstGeom>
          <a:noFill/>
        </p:spPr>
        <p:txBody>
          <a:bodyPr wrap="none" rtlCol="0">
            <a:spAutoFit/>
          </a:bodyPr>
          <a:lstStyle/>
          <a:p>
            <a:pPr algn="ctr"/>
            <a:r>
              <a:rPr lang="en-US" altLang="zh-CN" sz="2400" dirty="0"/>
              <a:t>Data distribution mismatch </a:t>
            </a:r>
          </a:p>
        </p:txBody>
      </p:sp>
      <p:pic>
        <p:nvPicPr>
          <p:cNvPr id="11" name="Picture 10">
            <a:extLst>
              <a:ext uri="{FF2B5EF4-FFF2-40B4-BE49-F238E27FC236}">
                <a16:creationId xmlns:a16="http://schemas.microsoft.com/office/drawing/2014/main" id="{93447E9B-B87D-4B88-8013-E262238C8C99}"/>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82429" y="1901293"/>
            <a:ext cx="3116192" cy="252952"/>
          </a:xfrm>
          <a:prstGeom prst="rect">
            <a:avLst/>
          </a:prstGeom>
        </p:spPr>
      </p:pic>
      <p:pic>
        <p:nvPicPr>
          <p:cNvPr id="13" name="Picture 12">
            <a:extLst>
              <a:ext uri="{FF2B5EF4-FFF2-40B4-BE49-F238E27FC236}">
                <a16:creationId xmlns:a16="http://schemas.microsoft.com/office/drawing/2014/main" id="{6C587227-6176-4EBE-B533-17CB5FA2EF2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13794" y="1868602"/>
            <a:ext cx="2963809" cy="265143"/>
          </a:xfrm>
          <a:prstGeom prst="rect">
            <a:avLst/>
          </a:prstGeom>
        </p:spPr>
      </p:pic>
      <p:grpSp>
        <p:nvGrpSpPr>
          <p:cNvPr id="28" name="Group 27">
            <a:extLst>
              <a:ext uri="{FF2B5EF4-FFF2-40B4-BE49-F238E27FC236}">
                <a16:creationId xmlns:a16="http://schemas.microsoft.com/office/drawing/2014/main" id="{F8E2D15D-EEEA-485B-B1D2-98356BF39EBE}"/>
              </a:ext>
            </a:extLst>
          </p:cNvPr>
          <p:cNvGrpSpPr/>
          <p:nvPr/>
        </p:nvGrpSpPr>
        <p:grpSpPr>
          <a:xfrm>
            <a:off x="3258348" y="2513873"/>
            <a:ext cx="2904904" cy="400110"/>
            <a:chOff x="3013904" y="4735007"/>
            <a:chExt cx="2904904" cy="400110"/>
          </a:xfrm>
        </p:grpSpPr>
        <p:pic>
          <p:nvPicPr>
            <p:cNvPr id="15" name="Picture 14">
              <a:extLst>
                <a:ext uri="{FF2B5EF4-FFF2-40B4-BE49-F238E27FC236}">
                  <a16:creationId xmlns:a16="http://schemas.microsoft.com/office/drawing/2014/main" id="{9A416E1F-6EE0-4550-B71F-393CB10DD3E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013904" y="4814682"/>
              <a:ext cx="1013333" cy="252952"/>
            </a:xfrm>
            <a:prstGeom prst="rect">
              <a:avLst/>
            </a:prstGeom>
          </p:spPr>
        </p:pic>
        <p:pic>
          <p:nvPicPr>
            <p:cNvPr id="18" name="Picture 17">
              <a:extLst>
                <a:ext uri="{FF2B5EF4-FFF2-40B4-BE49-F238E27FC236}">
                  <a16:creationId xmlns:a16="http://schemas.microsoft.com/office/drawing/2014/main" id="{391E41B8-A4AE-4500-97B0-A63C12552436}"/>
                </a:ext>
              </a:extLst>
            </p:cNvPr>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4961856" y="4802491"/>
              <a:ext cx="956952" cy="265143"/>
            </a:xfrm>
            <a:prstGeom prst="rect">
              <a:avLst/>
            </a:prstGeom>
          </p:spPr>
        </p:pic>
        <p:sp>
          <p:nvSpPr>
            <p:cNvPr id="25" name="TextBox 24">
              <a:extLst>
                <a:ext uri="{FF2B5EF4-FFF2-40B4-BE49-F238E27FC236}">
                  <a16:creationId xmlns:a16="http://schemas.microsoft.com/office/drawing/2014/main" id="{BCFB613F-B4B3-4B1E-BEE4-2EFAD2AFDFF4}"/>
                </a:ext>
              </a:extLst>
            </p:cNvPr>
            <p:cNvSpPr txBox="1"/>
            <p:nvPr/>
          </p:nvSpPr>
          <p:spPr>
            <a:xfrm>
              <a:off x="4232616" y="4735007"/>
              <a:ext cx="523861" cy="400110"/>
            </a:xfrm>
            <a:prstGeom prst="rect">
              <a:avLst/>
            </a:prstGeom>
            <a:noFill/>
          </p:spPr>
          <p:txBody>
            <a:bodyPr wrap="none" rtlCol="0">
              <a:spAutoFit/>
            </a:bodyPr>
            <a:lstStyle/>
            <a:p>
              <a:pPr algn="l"/>
              <a:r>
                <a:rPr lang="en-US" altLang="zh-CN" sz="2000" dirty="0"/>
                <a:t>v.s.</a:t>
              </a:r>
              <a:endParaRPr lang="zh-CN" altLang="en-US" sz="2000" dirty="0" err="1"/>
            </a:p>
          </p:txBody>
        </p:sp>
      </p:grpSp>
      <p:pic>
        <p:nvPicPr>
          <p:cNvPr id="17" name="Picture 16">
            <a:extLst>
              <a:ext uri="{FF2B5EF4-FFF2-40B4-BE49-F238E27FC236}">
                <a16:creationId xmlns:a16="http://schemas.microsoft.com/office/drawing/2014/main" id="{F0490A92-6CA6-42EF-93CB-577CCADA5F7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81205" y="3946633"/>
            <a:ext cx="1139451" cy="1045914"/>
          </a:xfrm>
          <a:prstGeom prst="rect">
            <a:avLst/>
          </a:prstGeom>
        </p:spPr>
      </p:pic>
      <p:sp>
        <p:nvSpPr>
          <p:cNvPr id="19" name="TextBox 18">
            <a:extLst>
              <a:ext uri="{FF2B5EF4-FFF2-40B4-BE49-F238E27FC236}">
                <a16:creationId xmlns:a16="http://schemas.microsoft.com/office/drawing/2014/main" id="{C352084A-8093-4AEE-8925-B2D507CDBC0C}"/>
              </a:ext>
            </a:extLst>
          </p:cNvPr>
          <p:cNvSpPr txBox="1"/>
          <p:nvPr/>
        </p:nvSpPr>
        <p:spPr>
          <a:xfrm>
            <a:off x="3519556" y="3702658"/>
            <a:ext cx="453970" cy="369332"/>
          </a:xfrm>
          <a:prstGeom prst="rect">
            <a:avLst/>
          </a:prstGeom>
          <a:noFill/>
        </p:spPr>
        <p:txBody>
          <a:bodyPr wrap="none" rtlCol="0">
            <a:spAutoFit/>
          </a:bodyPr>
          <a:lstStyle/>
          <a:p>
            <a:pPr algn="l"/>
            <a:r>
              <a:rPr lang="en-US" altLang="zh-CN" dirty="0">
                <a:solidFill>
                  <a:srgbClr val="FF0000"/>
                </a:solidFill>
              </a:rPr>
              <a:t>cat</a:t>
            </a:r>
            <a:endParaRPr lang="zh-CN" altLang="en-US" dirty="0" err="1">
              <a:solidFill>
                <a:srgbClr val="FF0000"/>
              </a:solidFill>
            </a:endParaRPr>
          </a:p>
        </p:txBody>
      </p:sp>
      <p:sp>
        <p:nvSpPr>
          <p:cNvPr id="20" name="Arrow: Right 19">
            <a:extLst>
              <a:ext uri="{FF2B5EF4-FFF2-40B4-BE49-F238E27FC236}">
                <a16:creationId xmlns:a16="http://schemas.microsoft.com/office/drawing/2014/main" id="{539A0DAA-0601-4958-B138-F17355755F87}"/>
              </a:ext>
            </a:extLst>
          </p:cNvPr>
          <p:cNvSpPr/>
          <p:nvPr/>
        </p:nvSpPr>
        <p:spPr>
          <a:xfrm>
            <a:off x="1492490" y="4384783"/>
            <a:ext cx="377688" cy="2408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Connector 21">
            <a:extLst>
              <a:ext uri="{FF2B5EF4-FFF2-40B4-BE49-F238E27FC236}">
                <a16:creationId xmlns:a16="http://schemas.microsoft.com/office/drawing/2014/main" id="{066C56B9-4CB5-4A0C-87AB-7173AA666101}"/>
              </a:ext>
            </a:extLst>
          </p:cNvPr>
          <p:cNvCxnSpPr/>
          <p:nvPr/>
        </p:nvCxnSpPr>
        <p:spPr>
          <a:xfrm>
            <a:off x="3219578" y="3888914"/>
            <a:ext cx="0" cy="11613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AF5711-0D43-486D-B900-CD1FFDF40D99}"/>
              </a:ext>
            </a:extLst>
          </p:cNvPr>
          <p:cNvCxnSpPr>
            <a:cxnSpLocks/>
          </p:cNvCxnSpPr>
          <p:nvPr/>
        </p:nvCxnSpPr>
        <p:spPr>
          <a:xfrm>
            <a:off x="3006514" y="4463648"/>
            <a:ext cx="2163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3F69045-DDE9-4124-91B4-03C7178B8D59}"/>
              </a:ext>
            </a:extLst>
          </p:cNvPr>
          <p:cNvCxnSpPr/>
          <p:nvPr/>
        </p:nvCxnSpPr>
        <p:spPr>
          <a:xfrm>
            <a:off x="3219578" y="3888914"/>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F0AE74-1655-4DFB-9267-4D2B0B441C2B}"/>
              </a:ext>
            </a:extLst>
          </p:cNvPr>
          <p:cNvCxnSpPr/>
          <p:nvPr/>
        </p:nvCxnSpPr>
        <p:spPr>
          <a:xfrm>
            <a:off x="3219578" y="4254379"/>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EAF3E42-CD7C-4989-896F-7D38065B3A0C}"/>
              </a:ext>
            </a:extLst>
          </p:cNvPr>
          <p:cNvCxnSpPr/>
          <p:nvPr/>
        </p:nvCxnSpPr>
        <p:spPr>
          <a:xfrm>
            <a:off x="3226593" y="4637598"/>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4A5B02-D76A-4B51-B418-F9C9D796BDB3}"/>
              </a:ext>
            </a:extLst>
          </p:cNvPr>
          <p:cNvCxnSpPr/>
          <p:nvPr/>
        </p:nvCxnSpPr>
        <p:spPr>
          <a:xfrm>
            <a:off x="3217715" y="5041487"/>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322C6A-7498-4F2B-B150-9CEEA3E59B0C}"/>
              </a:ext>
            </a:extLst>
          </p:cNvPr>
          <p:cNvSpPr txBox="1"/>
          <p:nvPr/>
        </p:nvSpPr>
        <p:spPr>
          <a:xfrm>
            <a:off x="3519556" y="4033546"/>
            <a:ext cx="530915" cy="369332"/>
          </a:xfrm>
          <a:prstGeom prst="rect">
            <a:avLst/>
          </a:prstGeom>
          <a:noFill/>
        </p:spPr>
        <p:txBody>
          <a:bodyPr wrap="none" rtlCol="0">
            <a:spAutoFit/>
          </a:bodyPr>
          <a:lstStyle/>
          <a:p>
            <a:pPr algn="l"/>
            <a:r>
              <a:rPr lang="en-US" altLang="zh-CN" dirty="0"/>
              <a:t>dog</a:t>
            </a:r>
            <a:endParaRPr lang="zh-CN" altLang="en-US" dirty="0" err="1"/>
          </a:p>
        </p:txBody>
      </p:sp>
      <p:sp>
        <p:nvSpPr>
          <p:cNvPr id="34" name="TextBox 33">
            <a:extLst>
              <a:ext uri="{FF2B5EF4-FFF2-40B4-BE49-F238E27FC236}">
                <a16:creationId xmlns:a16="http://schemas.microsoft.com/office/drawing/2014/main" id="{CB974718-E9D4-4DEE-8739-7087DF882855}"/>
              </a:ext>
            </a:extLst>
          </p:cNvPr>
          <p:cNvSpPr txBox="1"/>
          <p:nvPr/>
        </p:nvSpPr>
        <p:spPr>
          <a:xfrm>
            <a:off x="3519556" y="4398820"/>
            <a:ext cx="556563" cy="369332"/>
          </a:xfrm>
          <a:prstGeom prst="rect">
            <a:avLst/>
          </a:prstGeom>
          <a:noFill/>
        </p:spPr>
        <p:txBody>
          <a:bodyPr wrap="none" rtlCol="0">
            <a:spAutoFit/>
          </a:bodyPr>
          <a:lstStyle/>
          <a:p>
            <a:pPr algn="l"/>
            <a:r>
              <a:rPr lang="en-US" altLang="zh-CN" dirty="0"/>
              <a:t>bird</a:t>
            </a:r>
            <a:endParaRPr lang="zh-CN" altLang="en-US" dirty="0" err="1"/>
          </a:p>
        </p:txBody>
      </p:sp>
      <p:sp>
        <p:nvSpPr>
          <p:cNvPr id="35" name="TextBox 34">
            <a:extLst>
              <a:ext uri="{FF2B5EF4-FFF2-40B4-BE49-F238E27FC236}">
                <a16:creationId xmlns:a16="http://schemas.microsoft.com/office/drawing/2014/main" id="{4F942D1E-4CC9-4317-B148-C44381BB0982}"/>
              </a:ext>
            </a:extLst>
          </p:cNvPr>
          <p:cNvSpPr txBox="1"/>
          <p:nvPr/>
        </p:nvSpPr>
        <p:spPr>
          <a:xfrm>
            <a:off x="3502566" y="4751471"/>
            <a:ext cx="505267" cy="400110"/>
          </a:xfrm>
          <a:prstGeom prst="rect">
            <a:avLst/>
          </a:prstGeom>
          <a:noFill/>
        </p:spPr>
        <p:txBody>
          <a:bodyPr wrap="none" rtlCol="0">
            <a:spAutoFit/>
          </a:bodyPr>
          <a:lstStyle/>
          <a:p>
            <a:pPr algn="l"/>
            <a:r>
              <a:rPr lang="en-US" altLang="zh-CN" sz="2000" dirty="0"/>
              <a:t>….</a:t>
            </a:r>
            <a:endParaRPr lang="zh-CN" altLang="en-US" sz="2000" dirty="0" err="1"/>
          </a:p>
        </p:txBody>
      </p:sp>
      <p:pic>
        <p:nvPicPr>
          <p:cNvPr id="36" name="Picture 35">
            <a:extLst>
              <a:ext uri="{FF2B5EF4-FFF2-40B4-BE49-F238E27FC236}">
                <a16:creationId xmlns:a16="http://schemas.microsoft.com/office/drawing/2014/main" id="{5241ABC0-06DE-4966-8A69-0AC514193AB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85823" y="5894426"/>
            <a:ext cx="1013333" cy="252952"/>
          </a:xfrm>
          <a:prstGeom prst="rect">
            <a:avLst/>
          </a:prstGeom>
        </p:spPr>
      </p:pic>
      <p:sp>
        <p:nvSpPr>
          <p:cNvPr id="53" name="Rectangle: Rounded Corners 52">
            <a:extLst>
              <a:ext uri="{FF2B5EF4-FFF2-40B4-BE49-F238E27FC236}">
                <a16:creationId xmlns:a16="http://schemas.microsoft.com/office/drawing/2014/main" id="{98403DD4-1809-498F-98C1-60A0DEC16A79}"/>
              </a:ext>
            </a:extLst>
          </p:cNvPr>
          <p:cNvSpPr/>
          <p:nvPr/>
        </p:nvSpPr>
        <p:spPr>
          <a:xfrm>
            <a:off x="3555065" y="3755511"/>
            <a:ext cx="391827" cy="28691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Speech Bubble: Oval 68">
            <a:extLst>
              <a:ext uri="{FF2B5EF4-FFF2-40B4-BE49-F238E27FC236}">
                <a16:creationId xmlns:a16="http://schemas.microsoft.com/office/drawing/2014/main" id="{CDBD22D3-B9CB-4632-81C2-AFB92EFDD810}"/>
              </a:ext>
            </a:extLst>
          </p:cNvPr>
          <p:cNvSpPr/>
          <p:nvPr/>
        </p:nvSpPr>
        <p:spPr>
          <a:xfrm>
            <a:off x="4679424" y="3257628"/>
            <a:ext cx="4280480" cy="2254310"/>
          </a:xfrm>
          <a:prstGeom prst="wedgeEllipseCallo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0" name="Picture 69">
            <a:extLst>
              <a:ext uri="{FF2B5EF4-FFF2-40B4-BE49-F238E27FC236}">
                <a16:creationId xmlns:a16="http://schemas.microsoft.com/office/drawing/2014/main" id="{0390B6D4-1FE8-4E69-AE71-BF470AA552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3758" y="4015726"/>
            <a:ext cx="1197927" cy="888462"/>
          </a:xfrm>
          <a:prstGeom prst="rect">
            <a:avLst/>
          </a:prstGeom>
        </p:spPr>
      </p:pic>
      <p:pic>
        <p:nvPicPr>
          <p:cNvPr id="71" name="Picture 70">
            <a:extLst>
              <a:ext uri="{FF2B5EF4-FFF2-40B4-BE49-F238E27FC236}">
                <a16:creationId xmlns:a16="http://schemas.microsoft.com/office/drawing/2014/main" id="{E24D3F46-523B-42CE-B7E9-3C41201063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42488" y="3918457"/>
            <a:ext cx="1139451" cy="1045914"/>
          </a:xfrm>
          <a:prstGeom prst="rect">
            <a:avLst/>
          </a:prstGeom>
        </p:spPr>
      </p:pic>
      <p:sp>
        <p:nvSpPr>
          <p:cNvPr id="72" name="TextBox 71">
            <a:extLst>
              <a:ext uri="{FF2B5EF4-FFF2-40B4-BE49-F238E27FC236}">
                <a16:creationId xmlns:a16="http://schemas.microsoft.com/office/drawing/2014/main" id="{AF2E8557-A8B0-4F82-9BA6-AEE1D800E1AF}"/>
              </a:ext>
            </a:extLst>
          </p:cNvPr>
          <p:cNvSpPr txBox="1"/>
          <p:nvPr/>
        </p:nvSpPr>
        <p:spPr>
          <a:xfrm>
            <a:off x="8080839" y="3674482"/>
            <a:ext cx="453970" cy="369332"/>
          </a:xfrm>
          <a:prstGeom prst="rect">
            <a:avLst/>
          </a:prstGeom>
          <a:noFill/>
        </p:spPr>
        <p:txBody>
          <a:bodyPr wrap="none" rtlCol="0">
            <a:spAutoFit/>
          </a:bodyPr>
          <a:lstStyle/>
          <a:p>
            <a:pPr algn="l"/>
            <a:r>
              <a:rPr lang="en-US" altLang="zh-CN" dirty="0"/>
              <a:t>cat</a:t>
            </a:r>
            <a:endParaRPr lang="zh-CN" altLang="en-US" dirty="0" err="1"/>
          </a:p>
        </p:txBody>
      </p:sp>
      <p:sp>
        <p:nvSpPr>
          <p:cNvPr id="73" name="Arrow: Right 72">
            <a:extLst>
              <a:ext uri="{FF2B5EF4-FFF2-40B4-BE49-F238E27FC236}">
                <a16:creationId xmlns:a16="http://schemas.microsoft.com/office/drawing/2014/main" id="{4EB7C7D9-3B1E-4F54-9E7F-8D9E0536DCFE}"/>
              </a:ext>
            </a:extLst>
          </p:cNvPr>
          <p:cNvSpPr/>
          <p:nvPr/>
        </p:nvSpPr>
        <p:spPr>
          <a:xfrm>
            <a:off x="6053773" y="4356607"/>
            <a:ext cx="377688" cy="2408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Straight Connector 73">
            <a:extLst>
              <a:ext uri="{FF2B5EF4-FFF2-40B4-BE49-F238E27FC236}">
                <a16:creationId xmlns:a16="http://schemas.microsoft.com/office/drawing/2014/main" id="{73E6AD21-B4DD-4EF4-9817-4764B02CE6AE}"/>
              </a:ext>
            </a:extLst>
          </p:cNvPr>
          <p:cNvCxnSpPr/>
          <p:nvPr/>
        </p:nvCxnSpPr>
        <p:spPr>
          <a:xfrm>
            <a:off x="7780861" y="3860738"/>
            <a:ext cx="0" cy="11613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B571FF0-F158-41D6-B06C-6226F823A5FB}"/>
              </a:ext>
            </a:extLst>
          </p:cNvPr>
          <p:cNvCxnSpPr>
            <a:cxnSpLocks/>
          </p:cNvCxnSpPr>
          <p:nvPr/>
        </p:nvCxnSpPr>
        <p:spPr>
          <a:xfrm>
            <a:off x="7567797" y="4435472"/>
            <a:ext cx="2163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E22F369-61CE-49B9-9B4D-C1D238537666}"/>
              </a:ext>
            </a:extLst>
          </p:cNvPr>
          <p:cNvCxnSpPr/>
          <p:nvPr/>
        </p:nvCxnSpPr>
        <p:spPr>
          <a:xfrm>
            <a:off x="7780861" y="3860738"/>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4481DF4-9C9B-4682-A954-17091CC8CACD}"/>
              </a:ext>
            </a:extLst>
          </p:cNvPr>
          <p:cNvCxnSpPr/>
          <p:nvPr/>
        </p:nvCxnSpPr>
        <p:spPr>
          <a:xfrm>
            <a:off x="7780861" y="4226203"/>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16C56A9-28C6-45F4-BEDD-11EAF1AC5ADD}"/>
              </a:ext>
            </a:extLst>
          </p:cNvPr>
          <p:cNvCxnSpPr/>
          <p:nvPr/>
        </p:nvCxnSpPr>
        <p:spPr>
          <a:xfrm>
            <a:off x="7787876" y="4609422"/>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358CE19-0F2C-46DE-8572-B2BCFE29D49D}"/>
              </a:ext>
            </a:extLst>
          </p:cNvPr>
          <p:cNvCxnSpPr/>
          <p:nvPr/>
        </p:nvCxnSpPr>
        <p:spPr>
          <a:xfrm>
            <a:off x="7778998" y="5013311"/>
            <a:ext cx="363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3C1525C-595E-4F6C-83E2-0813DD0E13D4}"/>
              </a:ext>
            </a:extLst>
          </p:cNvPr>
          <p:cNvSpPr txBox="1"/>
          <p:nvPr/>
        </p:nvSpPr>
        <p:spPr>
          <a:xfrm>
            <a:off x="8080839" y="4005370"/>
            <a:ext cx="530915" cy="369332"/>
          </a:xfrm>
          <a:prstGeom prst="rect">
            <a:avLst/>
          </a:prstGeom>
          <a:noFill/>
        </p:spPr>
        <p:txBody>
          <a:bodyPr wrap="none" rtlCol="0">
            <a:spAutoFit/>
          </a:bodyPr>
          <a:lstStyle/>
          <a:p>
            <a:pPr algn="l"/>
            <a:r>
              <a:rPr lang="en-US" altLang="zh-CN" dirty="0">
                <a:solidFill>
                  <a:srgbClr val="FF0000"/>
                </a:solidFill>
              </a:rPr>
              <a:t>dog</a:t>
            </a:r>
            <a:endParaRPr lang="zh-CN" altLang="en-US" dirty="0" err="1">
              <a:solidFill>
                <a:srgbClr val="FF0000"/>
              </a:solidFill>
            </a:endParaRPr>
          </a:p>
        </p:txBody>
      </p:sp>
      <p:sp>
        <p:nvSpPr>
          <p:cNvPr id="81" name="TextBox 80">
            <a:extLst>
              <a:ext uri="{FF2B5EF4-FFF2-40B4-BE49-F238E27FC236}">
                <a16:creationId xmlns:a16="http://schemas.microsoft.com/office/drawing/2014/main" id="{2CC36C0A-C7BA-40EC-83DD-631ACB125613}"/>
              </a:ext>
            </a:extLst>
          </p:cNvPr>
          <p:cNvSpPr txBox="1"/>
          <p:nvPr/>
        </p:nvSpPr>
        <p:spPr>
          <a:xfrm>
            <a:off x="8080839" y="4370644"/>
            <a:ext cx="556563" cy="369332"/>
          </a:xfrm>
          <a:prstGeom prst="rect">
            <a:avLst/>
          </a:prstGeom>
          <a:noFill/>
        </p:spPr>
        <p:txBody>
          <a:bodyPr wrap="none" rtlCol="0">
            <a:spAutoFit/>
          </a:bodyPr>
          <a:lstStyle/>
          <a:p>
            <a:pPr algn="l"/>
            <a:r>
              <a:rPr lang="en-US" altLang="zh-CN" dirty="0"/>
              <a:t>bird</a:t>
            </a:r>
            <a:endParaRPr lang="zh-CN" altLang="en-US" dirty="0" err="1"/>
          </a:p>
        </p:txBody>
      </p:sp>
      <p:sp>
        <p:nvSpPr>
          <p:cNvPr id="82" name="TextBox 81">
            <a:extLst>
              <a:ext uri="{FF2B5EF4-FFF2-40B4-BE49-F238E27FC236}">
                <a16:creationId xmlns:a16="http://schemas.microsoft.com/office/drawing/2014/main" id="{854B69FD-65C7-4B1A-A0CC-1A494E2D6D57}"/>
              </a:ext>
            </a:extLst>
          </p:cNvPr>
          <p:cNvSpPr txBox="1"/>
          <p:nvPr/>
        </p:nvSpPr>
        <p:spPr>
          <a:xfrm>
            <a:off x="8063849" y="4723295"/>
            <a:ext cx="505267" cy="400110"/>
          </a:xfrm>
          <a:prstGeom prst="rect">
            <a:avLst/>
          </a:prstGeom>
          <a:noFill/>
        </p:spPr>
        <p:txBody>
          <a:bodyPr wrap="none" rtlCol="0">
            <a:spAutoFit/>
          </a:bodyPr>
          <a:lstStyle/>
          <a:p>
            <a:pPr algn="l"/>
            <a:r>
              <a:rPr lang="en-US" altLang="zh-CN" sz="2000" dirty="0"/>
              <a:t>….</a:t>
            </a:r>
            <a:endParaRPr lang="zh-CN" altLang="en-US" sz="2000" dirty="0" err="1"/>
          </a:p>
        </p:txBody>
      </p:sp>
      <p:sp>
        <p:nvSpPr>
          <p:cNvPr id="83" name="Rectangle: Rounded Corners 82">
            <a:extLst>
              <a:ext uri="{FF2B5EF4-FFF2-40B4-BE49-F238E27FC236}">
                <a16:creationId xmlns:a16="http://schemas.microsoft.com/office/drawing/2014/main" id="{C4CB6005-A099-4B82-AEA9-92A99F47B302}"/>
              </a:ext>
            </a:extLst>
          </p:cNvPr>
          <p:cNvSpPr/>
          <p:nvPr/>
        </p:nvSpPr>
        <p:spPr>
          <a:xfrm>
            <a:off x="8134104" y="4073568"/>
            <a:ext cx="391827" cy="28691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Picture 84">
            <a:extLst>
              <a:ext uri="{FF2B5EF4-FFF2-40B4-BE49-F238E27FC236}">
                <a16:creationId xmlns:a16="http://schemas.microsoft.com/office/drawing/2014/main" id="{4B7D00EE-A67A-4AE2-816F-1B3EDB2683ED}"/>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562721" y="5888331"/>
            <a:ext cx="956952" cy="265143"/>
          </a:xfrm>
          <a:prstGeom prst="rect">
            <a:avLst/>
          </a:prstGeom>
        </p:spPr>
      </p:pic>
    </p:spTree>
    <p:extLst>
      <p:ext uri="{BB962C8B-B14F-4D97-AF65-F5344CB8AC3E}">
        <p14:creationId xmlns:p14="http://schemas.microsoft.com/office/powerpoint/2010/main" val="808334289"/>
      </p:ext>
    </p:extLst>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E78F453-385C-4135-B58F-36DCB5FCBFA3}"/>
              </a:ext>
            </a:extLst>
          </p:cNvPr>
          <p:cNvCxnSpPr>
            <a:cxnSpLocks/>
          </p:cNvCxnSpPr>
          <p:nvPr/>
        </p:nvCxnSpPr>
        <p:spPr>
          <a:xfrm>
            <a:off x="2088965" y="4381646"/>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B00D40D-3C93-4DA1-80C4-332C19603007}"/>
              </a:ext>
            </a:extLst>
          </p:cNvPr>
          <p:cNvGrpSpPr/>
          <p:nvPr/>
        </p:nvGrpSpPr>
        <p:grpSpPr>
          <a:xfrm>
            <a:off x="2294879" y="3630521"/>
            <a:ext cx="1666482" cy="2123786"/>
            <a:chOff x="1655621" y="3566804"/>
            <a:chExt cx="1666482" cy="2123786"/>
          </a:xfrm>
        </p:grpSpPr>
        <p:sp>
          <p:nvSpPr>
            <p:cNvPr id="4" name="Oval 8">
              <a:extLst>
                <a:ext uri="{FF2B5EF4-FFF2-40B4-BE49-F238E27FC236}">
                  <a16:creationId xmlns:a16="http://schemas.microsoft.com/office/drawing/2014/main" id="{32E840A6-75DC-4086-A457-156D4C035862}"/>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 name="Oval 9">
              <a:extLst>
                <a:ext uri="{FF2B5EF4-FFF2-40B4-BE49-F238E27FC236}">
                  <a16:creationId xmlns:a16="http://schemas.microsoft.com/office/drawing/2014/main" id="{70952102-78C8-4C6F-821A-D0F3E3C22766}"/>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 name="Oval 10">
              <a:extLst>
                <a:ext uri="{FF2B5EF4-FFF2-40B4-BE49-F238E27FC236}">
                  <a16:creationId xmlns:a16="http://schemas.microsoft.com/office/drawing/2014/main" id="{31EE2A4C-EB91-4B7D-B372-EAA47D784E06}"/>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 name="Oval 11">
              <a:extLst>
                <a:ext uri="{FF2B5EF4-FFF2-40B4-BE49-F238E27FC236}">
                  <a16:creationId xmlns:a16="http://schemas.microsoft.com/office/drawing/2014/main" id="{42B9E032-8F14-41C1-A750-7F863C2BFCD4}"/>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8" name="Oval 12">
              <a:extLst>
                <a:ext uri="{FF2B5EF4-FFF2-40B4-BE49-F238E27FC236}">
                  <a16:creationId xmlns:a16="http://schemas.microsoft.com/office/drawing/2014/main" id="{2D35BDEC-89B1-45D4-9725-BAD22C8A81D1}"/>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 name="Oval 13">
              <a:extLst>
                <a:ext uri="{FF2B5EF4-FFF2-40B4-BE49-F238E27FC236}">
                  <a16:creationId xmlns:a16="http://schemas.microsoft.com/office/drawing/2014/main" id="{E1A7B077-D4DE-48FC-BDCC-03D8834D7BA3}"/>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 name="Oval 14">
              <a:extLst>
                <a:ext uri="{FF2B5EF4-FFF2-40B4-BE49-F238E27FC236}">
                  <a16:creationId xmlns:a16="http://schemas.microsoft.com/office/drawing/2014/main" id="{B97784BD-4703-44EF-83A1-A692571AF997}"/>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 name="Oval 15">
              <a:extLst>
                <a:ext uri="{FF2B5EF4-FFF2-40B4-BE49-F238E27FC236}">
                  <a16:creationId xmlns:a16="http://schemas.microsoft.com/office/drawing/2014/main" id="{DE94DF0B-2D39-42CF-8BC0-655350D4AB93}"/>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2" name="Oval 28">
              <a:extLst>
                <a:ext uri="{FF2B5EF4-FFF2-40B4-BE49-F238E27FC236}">
                  <a16:creationId xmlns:a16="http://schemas.microsoft.com/office/drawing/2014/main" id="{AE531B73-6190-4934-8970-F9A7EB52478A}"/>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13" name="TextBox 33">
              <a:extLst>
                <a:ext uri="{FF2B5EF4-FFF2-40B4-BE49-F238E27FC236}">
                  <a16:creationId xmlns:a16="http://schemas.microsoft.com/office/drawing/2014/main" id="{1008E7AF-0F66-480D-8817-B15CD38991A5}"/>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4" name="Oval 8">
              <a:extLst>
                <a:ext uri="{FF2B5EF4-FFF2-40B4-BE49-F238E27FC236}">
                  <a16:creationId xmlns:a16="http://schemas.microsoft.com/office/drawing/2014/main" id="{A4B99863-D2DF-42DC-899D-F50FA1654579}"/>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5" name="Oval 11">
              <a:extLst>
                <a:ext uri="{FF2B5EF4-FFF2-40B4-BE49-F238E27FC236}">
                  <a16:creationId xmlns:a16="http://schemas.microsoft.com/office/drawing/2014/main" id="{6E916009-5D92-4539-BD16-F70B9AAF6547}"/>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6" name="Oval 14">
              <a:extLst>
                <a:ext uri="{FF2B5EF4-FFF2-40B4-BE49-F238E27FC236}">
                  <a16:creationId xmlns:a16="http://schemas.microsoft.com/office/drawing/2014/main" id="{7D83424E-7CD7-415D-AA8D-1731C12F2E0D}"/>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 name="TextBox 33">
              <a:extLst>
                <a:ext uri="{FF2B5EF4-FFF2-40B4-BE49-F238E27FC236}">
                  <a16:creationId xmlns:a16="http://schemas.microsoft.com/office/drawing/2014/main" id="{AC937649-0D04-4F35-ADEB-0A76ED8C5244}"/>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8" name="Oval 8">
              <a:extLst>
                <a:ext uri="{FF2B5EF4-FFF2-40B4-BE49-F238E27FC236}">
                  <a16:creationId xmlns:a16="http://schemas.microsoft.com/office/drawing/2014/main" id="{EE6E1EE2-7BB6-41CA-B51D-EBD7550F44C5}"/>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 name="Oval 14">
              <a:extLst>
                <a:ext uri="{FF2B5EF4-FFF2-40B4-BE49-F238E27FC236}">
                  <a16:creationId xmlns:a16="http://schemas.microsoft.com/office/drawing/2014/main" id="{FF4AF318-D7C4-409F-8FF3-5B16D8AD8A58}"/>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0" name="Oval 14">
              <a:extLst>
                <a:ext uri="{FF2B5EF4-FFF2-40B4-BE49-F238E27FC236}">
                  <a16:creationId xmlns:a16="http://schemas.microsoft.com/office/drawing/2014/main" id="{2F83C0F9-96CB-4EE0-B6E1-C8047CFDCC67}"/>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1" name="Oval 8">
              <a:extLst>
                <a:ext uri="{FF2B5EF4-FFF2-40B4-BE49-F238E27FC236}">
                  <a16:creationId xmlns:a16="http://schemas.microsoft.com/office/drawing/2014/main" id="{3E9B1223-36B2-4C11-A82B-F8AEF26B3B0E}"/>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2" name="Oval 11">
              <a:extLst>
                <a:ext uri="{FF2B5EF4-FFF2-40B4-BE49-F238E27FC236}">
                  <a16:creationId xmlns:a16="http://schemas.microsoft.com/office/drawing/2014/main" id="{D052CE83-02CF-4D74-B940-DBF949957AEB}"/>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3" name="Oval 12">
              <a:extLst>
                <a:ext uri="{FF2B5EF4-FFF2-40B4-BE49-F238E27FC236}">
                  <a16:creationId xmlns:a16="http://schemas.microsoft.com/office/drawing/2014/main" id="{0050D343-372A-4EA7-8599-106AEF9CFA97}"/>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4" name="Oval 8">
              <a:extLst>
                <a:ext uri="{FF2B5EF4-FFF2-40B4-BE49-F238E27FC236}">
                  <a16:creationId xmlns:a16="http://schemas.microsoft.com/office/drawing/2014/main" id="{91EABC5D-FB6D-4C72-A2DD-A529FA9BE595}"/>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pic>
        <p:nvPicPr>
          <p:cNvPr id="25" name="Picture 24">
            <a:extLst>
              <a:ext uri="{FF2B5EF4-FFF2-40B4-BE49-F238E27FC236}">
                <a16:creationId xmlns:a16="http://schemas.microsoft.com/office/drawing/2014/main" id="{34D1E85D-6D77-4AB0-B643-DEC99432F13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63812" y="4321083"/>
            <a:ext cx="185143" cy="182857"/>
          </a:xfrm>
          <a:prstGeom prst="rect">
            <a:avLst/>
          </a:prstGeom>
        </p:spPr>
      </p:pic>
      <p:pic>
        <p:nvPicPr>
          <p:cNvPr id="26" name="Picture 25">
            <a:extLst>
              <a:ext uri="{FF2B5EF4-FFF2-40B4-BE49-F238E27FC236}">
                <a16:creationId xmlns:a16="http://schemas.microsoft.com/office/drawing/2014/main" id="{00926612-0F7B-40D7-A4FB-639C3F399E1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795895" y="4660808"/>
            <a:ext cx="185143" cy="182857"/>
          </a:xfrm>
          <a:prstGeom prst="rect">
            <a:avLst/>
          </a:prstGeom>
        </p:spPr>
      </p:pic>
      <p:sp>
        <p:nvSpPr>
          <p:cNvPr id="27" name="TextBox 26">
            <a:extLst>
              <a:ext uri="{FF2B5EF4-FFF2-40B4-BE49-F238E27FC236}">
                <a16:creationId xmlns:a16="http://schemas.microsoft.com/office/drawing/2014/main" id="{7E5EC122-454D-483E-BD21-D5EC73BBDD4E}"/>
              </a:ext>
            </a:extLst>
          </p:cNvPr>
          <p:cNvSpPr txBox="1"/>
          <p:nvPr/>
        </p:nvSpPr>
        <p:spPr>
          <a:xfrm>
            <a:off x="2399367" y="2981419"/>
            <a:ext cx="1285801" cy="369332"/>
          </a:xfrm>
          <a:prstGeom prst="rect">
            <a:avLst/>
          </a:prstGeom>
          <a:noFill/>
        </p:spPr>
        <p:txBody>
          <a:bodyPr wrap="none" rtlCol="0">
            <a:spAutoFit/>
          </a:bodyPr>
          <a:lstStyle/>
          <a:p>
            <a:pPr algn="l"/>
            <a:r>
              <a:rPr lang="en-US" altLang="zh-CN" dirty="0"/>
              <a:t>Training set</a:t>
            </a:r>
            <a:endParaRPr lang="zh-CN" altLang="en-US" dirty="0" err="1"/>
          </a:p>
        </p:txBody>
      </p:sp>
      <p:grpSp>
        <p:nvGrpSpPr>
          <p:cNvPr id="28" name="Group 27">
            <a:extLst>
              <a:ext uri="{FF2B5EF4-FFF2-40B4-BE49-F238E27FC236}">
                <a16:creationId xmlns:a16="http://schemas.microsoft.com/office/drawing/2014/main" id="{18C1F9B6-4311-4EEB-8F04-6707D5E9AC4B}"/>
              </a:ext>
            </a:extLst>
          </p:cNvPr>
          <p:cNvGrpSpPr/>
          <p:nvPr/>
        </p:nvGrpSpPr>
        <p:grpSpPr>
          <a:xfrm>
            <a:off x="5071752" y="3623299"/>
            <a:ext cx="1666482" cy="2123786"/>
            <a:chOff x="1655621" y="3566804"/>
            <a:chExt cx="1666482" cy="2123786"/>
          </a:xfrm>
        </p:grpSpPr>
        <p:sp>
          <p:nvSpPr>
            <p:cNvPr id="29" name="Oval 8">
              <a:extLst>
                <a:ext uri="{FF2B5EF4-FFF2-40B4-BE49-F238E27FC236}">
                  <a16:creationId xmlns:a16="http://schemas.microsoft.com/office/drawing/2014/main" id="{1706EC21-FB95-4311-B79A-349C8C731111}"/>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0" name="Oval 9">
              <a:extLst>
                <a:ext uri="{FF2B5EF4-FFF2-40B4-BE49-F238E27FC236}">
                  <a16:creationId xmlns:a16="http://schemas.microsoft.com/office/drawing/2014/main" id="{9DAA91DD-1B2B-4E5C-94F9-E0DC08E41727}"/>
                </a:ext>
              </a:extLst>
            </p:cNvPr>
            <p:cNvSpPr>
              <a:spLocks noChangeArrowheads="1"/>
            </p:cNvSpPr>
            <p:nvPr/>
          </p:nvSpPr>
          <p:spPr bwMode="auto">
            <a:xfrm>
              <a:off x="2300190" y="376810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1" name="Oval 10">
              <a:extLst>
                <a:ext uri="{FF2B5EF4-FFF2-40B4-BE49-F238E27FC236}">
                  <a16:creationId xmlns:a16="http://schemas.microsoft.com/office/drawing/2014/main" id="{D50F506C-4609-42C0-ACD4-689F8C8EBC20}"/>
                </a:ext>
              </a:extLst>
            </p:cNvPr>
            <p:cNvSpPr>
              <a:spLocks noChangeArrowheads="1"/>
            </p:cNvSpPr>
            <p:nvPr/>
          </p:nvSpPr>
          <p:spPr bwMode="auto">
            <a:xfrm>
              <a:off x="1823246" y="476006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2" name="Oval 11">
              <a:extLst>
                <a:ext uri="{FF2B5EF4-FFF2-40B4-BE49-F238E27FC236}">
                  <a16:creationId xmlns:a16="http://schemas.microsoft.com/office/drawing/2014/main" id="{993AC3A6-330F-4136-8032-F34169D821D6}"/>
                </a:ext>
              </a:extLst>
            </p:cNvPr>
            <p:cNvSpPr>
              <a:spLocks noChangeArrowheads="1"/>
            </p:cNvSpPr>
            <p:nvPr/>
          </p:nvSpPr>
          <p:spPr bwMode="auto">
            <a:xfrm>
              <a:off x="2608069"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33" name="Oval 12">
              <a:extLst>
                <a:ext uri="{FF2B5EF4-FFF2-40B4-BE49-F238E27FC236}">
                  <a16:creationId xmlns:a16="http://schemas.microsoft.com/office/drawing/2014/main" id="{FBC82973-A7CE-45D0-8CEE-15F99885605A}"/>
                </a:ext>
              </a:extLst>
            </p:cNvPr>
            <p:cNvSpPr>
              <a:spLocks noChangeArrowheads="1"/>
            </p:cNvSpPr>
            <p:nvPr/>
          </p:nvSpPr>
          <p:spPr bwMode="auto">
            <a:xfrm>
              <a:off x="1820451" y="448861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4" name="Oval 13">
              <a:extLst>
                <a:ext uri="{FF2B5EF4-FFF2-40B4-BE49-F238E27FC236}">
                  <a16:creationId xmlns:a16="http://schemas.microsoft.com/office/drawing/2014/main" id="{F125EBCE-16E8-4208-9FF5-FA847664A673}"/>
                </a:ext>
              </a:extLst>
            </p:cNvPr>
            <p:cNvSpPr>
              <a:spLocks noChangeArrowheads="1"/>
            </p:cNvSpPr>
            <p:nvPr/>
          </p:nvSpPr>
          <p:spPr bwMode="auto">
            <a:xfrm>
              <a:off x="2743164" y="389673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5" name="Oval 14">
              <a:extLst>
                <a:ext uri="{FF2B5EF4-FFF2-40B4-BE49-F238E27FC236}">
                  <a16:creationId xmlns:a16="http://schemas.microsoft.com/office/drawing/2014/main" id="{301B26BC-37F9-47B9-896D-F25A4947588D}"/>
                </a:ext>
              </a:extLst>
            </p:cNvPr>
            <p:cNvSpPr>
              <a:spLocks noChangeArrowheads="1"/>
            </p:cNvSpPr>
            <p:nvPr/>
          </p:nvSpPr>
          <p:spPr bwMode="auto">
            <a:xfrm>
              <a:off x="2075289" y="4172380"/>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6" name="Oval 15">
              <a:extLst>
                <a:ext uri="{FF2B5EF4-FFF2-40B4-BE49-F238E27FC236}">
                  <a16:creationId xmlns:a16="http://schemas.microsoft.com/office/drawing/2014/main" id="{BDD526E5-B3D5-4625-8A99-9F78D01AC948}"/>
                </a:ext>
              </a:extLst>
            </p:cNvPr>
            <p:cNvSpPr>
              <a:spLocks noChangeArrowheads="1"/>
            </p:cNvSpPr>
            <p:nvPr/>
          </p:nvSpPr>
          <p:spPr bwMode="auto">
            <a:xfrm>
              <a:off x="2357818" y="414509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7" name="Oval 28">
              <a:extLst>
                <a:ext uri="{FF2B5EF4-FFF2-40B4-BE49-F238E27FC236}">
                  <a16:creationId xmlns:a16="http://schemas.microsoft.com/office/drawing/2014/main" id="{2CF5F4CC-3F21-4FF9-A6FE-7EA929180AB4}"/>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FFFF"/>
                </a:solidFill>
                <a:latin typeface="Calibri" panose="020F0502020204030204" pitchFamily="34" charset="0"/>
                <a:sym typeface="Calibri" panose="020F0502020204030204" pitchFamily="34" charset="0"/>
              </a:endParaRPr>
            </a:p>
          </p:txBody>
        </p:sp>
        <p:sp>
          <p:nvSpPr>
            <p:cNvPr id="38" name="TextBox 33">
              <a:extLst>
                <a:ext uri="{FF2B5EF4-FFF2-40B4-BE49-F238E27FC236}">
                  <a16:creationId xmlns:a16="http://schemas.microsoft.com/office/drawing/2014/main" id="{08294A56-AC76-4134-ADEE-3DAB38FA2108}"/>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39" name="Oval 8">
              <a:extLst>
                <a:ext uri="{FF2B5EF4-FFF2-40B4-BE49-F238E27FC236}">
                  <a16:creationId xmlns:a16="http://schemas.microsoft.com/office/drawing/2014/main" id="{7D79D2CF-0107-4577-BF8E-563F02B442F5}"/>
                </a:ext>
              </a:extLst>
            </p:cNvPr>
            <p:cNvSpPr>
              <a:spLocks noChangeArrowheads="1"/>
            </p:cNvSpPr>
            <p:nvPr/>
          </p:nvSpPr>
          <p:spPr bwMode="auto">
            <a:xfrm>
              <a:off x="2213523" y="53920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0" name="Oval 11">
              <a:extLst>
                <a:ext uri="{FF2B5EF4-FFF2-40B4-BE49-F238E27FC236}">
                  <a16:creationId xmlns:a16="http://schemas.microsoft.com/office/drawing/2014/main" id="{5C1770B8-B4A0-4197-B9FE-12A94EBD0E81}"/>
                </a:ext>
              </a:extLst>
            </p:cNvPr>
            <p:cNvSpPr>
              <a:spLocks noChangeArrowheads="1"/>
            </p:cNvSpPr>
            <p:nvPr/>
          </p:nvSpPr>
          <p:spPr bwMode="auto">
            <a:xfrm>
              <a:off x="2226242" y="504748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1" name="Oval 14">
              <a:extLst>
                <a:ext uri="{FF2B5EF4-FFF2-40B4-BE49-F238E27FC236}">
                  <a16:creationId xmlns:a16="http://schemas.microsoft.com/office/drawing/2014/main" id="{0C68A1E3-45FF-4764-B1FE-26C1691C078F}"/>
                </a:ext>
              </a:extLst>
            </p:cNvPr>
            <p:cNvSpPr>
              <a:spLocks noChangeArrowheads="1"/>
            </p:cNvSpPr>
            <p:nvPr/>
          </p:nvSpPr>
          <p:spPr bwMode="auto">
            <a:xfrm>
              <a:off x="2614017" y="52689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2" name="TextBox 33">
              <a:extLst>
                <a:ext uri="{FF2B5EF4-FFF2-40B4-BE49-F238E27FC236}">
                  <a16:creationId xmlns:a16="http://schemas.microsoft.com/office/drawing/2014/main" id="{8B6C1B8A-93AB-4503-9873-5E65DD37E7FE}"/>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43" name="Oval 8">
              <a:extLst>
                <a:ext uri="{FF2B5EF4-FFF2-40B4-BE49-F238E27FC236}">
                  <a16:creationId xmlns:a16="http://schemas.microsoft.com/office/drawing/2014/main" id="{E318F12D-A2B1-4B4A-82B1-B09384B499FF}"/>
                </a:ext>
              </a:extLst>
            </p:cNvPr>
            <p:cNvSpPr>
              <a:spLocks noChangeArrowheads="1"/>
            </p:cNvSpPr>
            <p:nvPr/>
          </p:nvSpPr>
          <p:spPr bwMode="auto">
            <a:xfrm>
              <a:off x="3022725" y="480020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4" name="Oval 14">
              <a:extLst>
                <a:ext uri="{FF2B5EF4-FFF2-40B4-BE49-F238E27FC236}">
                  <a16:creationId xmlns:a16="http://schemas.microsoft.com/office/drawing/2014/main" id="{D5C97E53-745C-4E06-B761-A754B9308B9E}"/>
                </a:ext>
              </a:extLst>
            </p:cNvPr>
            <p:cNvSpPr>
              <a:spLocks noChangeArrowheads="1"/>
            </p:cNvSpPr>
            <p:nvPr/>
          </p:nvSpPr>
          <p:spPr bwMode="auto">
            <a:xfrm>
              <a:off x="2603826" y="4878589"/>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5" name="Oval 14">
              <a:extLst>
                <a:ext uri="{FF2B5EF4-FFF2-40B4-BE49-F238E27FC236}">
                  <a16:creationId xmlns:a16="http://schemas.microsoft.com/office/drawing/2014/main" id="{E487495A-A12A-422C-A414-A2888346D57C}"/>
                </a:ext>
              </a:extLst>
            </p:cNvPr>
            <p:cNvSpPr>
              <a:spLocks noChangeArrowheads="1"/>
            </p:cNvSpPr>
            <p:nvPr/>
          </p:nvSpPr>
          <p:spPr bwMode="auto">
            <a:xfrm>
              <a:off x="2860205" y="507250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6" name="Oval 8">
              <a:extLst>
                <a:ext uri="{FF2B5EF4-FFF2-40B4-BE49-F238E27FC236}">
                  <a16:creationId xmlns:a16="http://schemas.microsoft.com/office/drawing/2014/main" id="{DD9DCDA0-AF63-45C4-9012-E5A7665ECCF1}"/>
                </a:ext>
              </a:extLst>
            </p:cNvPr>
            <p:cNvSpPr>
              <a:spLocks noChangeArrowheads="1"/>
            </p:cNvSpPr>
            <p:nvPr/>
          </p:nvSpPr>
          <p:spPr bwMode="auto">
            <a:xfrm>
              <a:off x="3095377" y="439376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7" name="Oval 11">
              <a:extLst>
                <a:ext uri="{FF2B5EF4-FFF2-40B4-BE49-F238E27FC236}">
                  <a16:creationId xmlns:a16="http://schemas.microsoft.com/office/drawing/2014/main" id="{103F3A21-4128-4A7C-A07C-CD7CD5E67356}"/>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8" name="Oval 12">
              <a:extLst>
                <a:ext uri="{FF2B5EF4-FFF2-40B4-BE49-F238E27FC236}">
                  <a16:creationId xmlns:a16="http://schemas.microsoft.com/office/drawing/2014/main" id="{666FBD86-7F21-4919-8AC9-E044FA71FC3B}"/>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9" name="Oval 8">
              <a:extLst>
                <a:ext uri="{FF2B5EF4-FFF2-40B4-BE49-F238E27FC236}">
                  <a16:creationId xmlns:a16="http://schemas.microsoft.com/office/drawing/2014/main" id="{31FAF897-3CE4-4632-8842-6E7698330860}"/>
                </a:ext>
              </a:extLst>
            </p:cNvPr>
            <p:cNvSpPr>
              <a:spLocks noChangeArrowheads="1"/>
            </p:cNvSpPr>
            <p:nvPr/>
          </p:nvSpPr>
          <p:spPr bwMode="auto">
            <a:xfrm>
              <a:off x="2226242" y="464815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pic>
        <p:nvPicPr>
          <p:cNvPr id="50" name="Picture 49">
            <a:extLst>
              <a:ext uri="{FF2B5EF4-FFF2-40B4-BE49-F238E27FC236}">
                <a16:creationId xmlns:a16="http://schemas.microsoft.com/office/drawing/2014/main" id="{3E1F4903-58A1-4F21-99BF-116FF6DFD3DF}"/>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6494542" y="4410441"/>
            <a:ext cx="185143" cy="182857"/>
          </a:xfrm>
          <a:prstGeom prst="rect">
            <a:avLst/>
          </a:prstGeom>
        </p:spPr>
      </p:pic>
      <p:pic>
        <p:nvPicPr>
          <p:cNvPr id="51" name="Picture 50">
            <a:extLst>
              <a:ext uri="{FF2B5EF4-FFF2-40B4-BE49-F238E27FC236}">
                <a16:creationId xmlns:a16="http://schemas.microsoft.com/office/drawing/2014/main" id="{0DB9D272-271A-4AFD-AD18-2E251D7D1D7A}"/>
              </a:ext>
            </a:extLst>
          </p:cNvPr>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5218622" y="4526141"/>
            <a:ext cx="185143" cy="182857"/>
          </a:xfrm>
          <a:prstGeom prst="rect">
            <a:avLst/>
          </a:prstGeom>
        </p:spPr>
      </p:pic>
      <p:cxnSp>
        <p:nvCxnSpPr>
          <p:cNvPr id="53" name="Straight Connector 52">
            <a:extLst>
              <a:ext uri="{FF2B5EF4-FFF2-40B4-BE49-F238E27FC236}">
                <a16:creationId xmlns:a16="http://schemas.microsoft.com/office/drawing/2014/main" id="{4F20BF02-CF21-492D-BB17-2DCF987ECAD3}"/>
              </a:ext>
            </a:extLst>
          </p:cNvPr>
          <p:cNvCxnSpPr>
            <a:cxnSpLocks/>
          </p:cNvCxnSpPr>
          <p:nvPr/>
        </p:nvCxnSpPr>
        <p:spPr>
          <a:xfrm>
            <a:off x="4635196" y="4365528"/>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8">
            <a:extLst>
              <a:ext uri="{FF2B5EF4-FFF2-40B4-BE49-F238E27FC236}">
                <a16:creationId xmlns:a16="http://schemas.microsoft.com/office/drawing/2014/main" id="{D2D2F797-FE65-4D51-9C06-D3BCF39EAA8E}"/>
              </a:ext>
            </a:extLst>
          </p:cNvPr>
          <p:cNvSpPr>
            <a:spLocks noChangeArrowheads="1"/>
          </p:cNvSpPr>
          <p:nvPr/>
        </p:nvSpPr>
        <p:spPr bwMode="auto">
          <a:xfrm>
            <a:off x="5536820" y="4600643"/>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5" name="TextBox 54">
            <a:extLst>
              <a:ext uri="{FF2B5EF4-FFF2-40B4-BE49-F238E27FC236}">
                <a16:creationId xmlns:a16="http://schemas.microsoft.com/office/drawing/2014/main" id="{11C8C6E0-40F1-47E1-A3F1-607C4AA49E18}"/>
              </a:ext>
            </a:extLst>
          </p:cNvPr>
          <p:cNvSpPr txBox="1"/>
          <p:nvPr/>
        </p:nvSpPr>
        <p:spPr>
          <a:xfrm>
            <a:off x="5403765" y="2970171"/>
            <a:ext cx="1175258" cy="369332"/>
          </a:xfrm>
          <a:prstGeom prst="rect">
            <a:avLst/>
          </a:prstGeom>
          <a:noFill/>
        </p:spPr>
        <p:txBody>
          <a:bodyPr wrap="none" rtlCol="0">
            <a:spAutoFit/>
          </a:bodyPr>
          <a:lstStyle/>
          <a:p>
            <a:pPr algn="l"/>
            <a:r>
              <a:rPr lang="en-US" altLang="zh-CN" dirty="0"/>
              <a:t>Testing set</a:t>
            </a:r>
            <a:endParaRPr lang="zh-CN" altLang="en-US" dirty="0" err="1"/>
          </a:p>
        </p:txBody>
      </p:sp>
      <p:sp>
        <p:nvSpPr>
          <p:cNvPr id="56" name="TextBox 55">
            <a:extLst>
              <a:ext uri="{FF2B5EF4-FFF2-40B4-BE49-F238E27FC236}">
                <a16:creationId xmlns:a16="http://schemas.microsoft.com/office/drawing/2014/main" id="{ACD1B14B-1D43-4048-AF00-174FC2272C3A}"/>
              </a:ext>
            </a:extLst>
          </p:cNvPr>
          <p:cNvSpPr txBox="1"/>
          <p:nvPr/>
        </p:nvSpPr>
        <p:spPr>
          <a:xfrm>
            <a:off x="988327" y="2141884"/>
            <a:ext cx="7167347" cy="400110"/>
          </a:xfrm>
          <a:prstGeom prst="rect">
            <a:avLst/>
          </a:prstGeom>
          <a:noFill/>
        </p:spPr>
        <p:txBody>
          <a:bodyPr wrap="none" rtlCol="0">
            <a:spAutoFit/>
          </a:bodyPr>
          <a:lstStyle/>
          <a:p>
            <a:pPr algn="l"/>
            <a:r>
              <a:rPr lang="en-US" altLang="zh-CN" sz="2000" dirty="0"/>
              <a:t>When the data distributions of training set and testing set are similar</a:t>
            </a:r>
            <a:endParaRPr lang="zh-CN" altLang="en-US" sz="2000" dirty="0" err="1"/>
          </a:p>
        </p:txBody>
      </p:sp>
      <p:sp>
        <p:nvSpPr>
          <p:cNvPr id="57" name="TextBox 56">
            <a:extLst>
              <a:ext uri="{FF2B5EF4-FFF2-40B4-BE49-F238E27FC236}">
                <a16:creationId xmlns:a16="http://schemas.microsoft.com/office/drawing/2014/main" id="{6DB4972E-5338-430D-BD50-07C8CB42166E}"/>
              </a:ext>
            </a:extLst>
          </p:cNvPr>
          <p:cNvSpPr txBox="1"/>
          <p:nvPr/>
        </p:nvSpPr>
        <p:spPr>
          <a:xfrm>
            <a:off x="2768461" y="1080000"/>
            <a:ext cx="3607078" cy="461665"/>
          </a:xfrm>
          <a:prstGeom prst="rect">
            <a:avLst/>
          </a:prstGeom>
          <a:noFill/>
        </p:spPr>
        <p:txBody>
          <a:bodyPr wrap="none" rtlCol="0">
            <a:spAutoFit/>
          </a:bodyPr>
          <a:lstStyle/>
          <a:p>
            <a:pPr algn="ctr"/>
            <a:r>
              <a:rPr lang="en-US" altLang="zh-CN" sz="2400" dirty="0"/>
              <a:t>Data distribution mismatch </a:t>
            </a:r>
          </a:p>
        </p:txBody>
      </p:sp>
    </p:spTree>
    <p:extLst>
      <p:ext uri="{BB962C8B-B14F-4D97-AF65-F5344CB8AC3E}">
        <p14:creationId xmlns:p14="http://schemas.microsoft.com/office/powerpoint/2010/main" val="2119208783"/>
      </p:ext>
    </p:extLst>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E78F453-385C-4135-B58F-36DCB5FCBFA3}"/>
              </a:ext>
            </a:extLst>
          </p:cNvPr>
          <p:cNvCxnSpPr>
            <a:cxnSpLocks/>
          </p:cNvCxnSpPr>
          <p:nvPr/>
        </p:nvCxnSpPr>
        <p:spPr>
          <a:xfrm>
            <a:off x="2088965" y="4381646"/>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B00D40D-3C93-4DA1-80C4-332C19603007}"/>
              </a:ext>
            </a:extLst>
          </p:cNvPr>
          <p:cNvGrpSpPr/>
          <p:nvPr/>
        </p:nvGrpSpPr>
        <p:grpSpPr>
          <a:xfrm>
            <a:off x="2294879" y="3630521"/>
            <a:ext cx="1666482" cy="2123786"/>
            <a:chOff x="1655621" y="3566804"/>
            <a:chExt cx="1666482" cy="2123786"/>
          </a:xfrm>
        </p:grpSpPr>
        <p:sp>
          <p:nvSpPr>
            <p:cNvPr id="4" name="Oval 8">
              <a:extLst>
                <a:ext uri="{FF2B5EF4-FFF2-40B4-BE49-F238E27FC236}">
                  <a16:creationId xmlns:a16="http://schemas.microsoft.com/office/drawing/2014/main" id="{32E840A6-75DC-4086-A457-156D4C035862}"/>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 name="Oval 9">
              <a:extLst>
                <a:ext uri="{FF2B5EF4-FFF2-40B4-BE49-F238E27FC236}">
                  <a16:creationId xmlns:a16="http://schemas.microsoft.com/office/drawing/2014/main" id="{70952102-78C8-4C6F-821A-D0F3E3C22766}"/>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 name="Oval 10">
              <a:extLst>
                <a:ext uri="{FF2B5EF4-FFF2-40B4-BE49-F238E27FC236}">
                  <a16:creationId xmlns:a16="http://schemas.microsoft.com/office/drawing/2014/main" id="{31EE2A4C-EB91-4B7D-B372-EAA47D784E06}"/>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 name="Oval 11">
              <a:extLst>
                <a:ext uri="{FF2B5EF4-FFF2-40B4-BE49-F238E27FC236}">
                  <a16:creationId xmlns:a16="http://schemas.microsoft.com/office/drawing/2014/main" id="{42B9E032-8F14-41C1-A750-7F863C2BFCD4}"/>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8" name="Oval 12">
              <a:extLst>
                <a:ext uri="{FF2B5EF4-FFF2-40B4-BE49-F238E27FC236}">
                  <a16:creationId xmlns:a16="http://schemas.microsoft.com/office/drawing/2014/main" id="{2D35BDEC-89B1-45D4-9725-BAD22C8A81D1}"/>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 name="Oval 13">
              <a:extLst>
                <a:ext uri="{FF2B5EF4-FFF2-40B4-BE49-F238E27FC236}">
                  <a16:creationId xmlns:a16="http://schemas.microsoft.com/office/drawing/2014/main" id="{E1A7B077-D4DE-48FC-BDCC-03D8834D7BA3}"/>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 name="Oval 14">
              <a:extLst>
                <a:ext uri="{FF2B5EF4-FFF2-40B4-BE49-F238E27FC236}">
                  <a16:creationId xmlns:a16="http://schemas.microsoft.com/office/drawing/2014/main" id="{B97784BD-4703-44EF-83A1-A692571AF997}"/>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 name="Oval 15">
              <a:extLst>
                <a:ext uri="{FF2B5EF4-FFF2-40B4-BE49-F238E27FC236}">
                  <a16:creationId xmlns:a16="http://schemas.microsoft.com/office/drawing/2014/main" id="{DE94DF0B-2D39-42CF-8BC0-655350D4AB93}"/>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2" name="Oval 28">
              <a:extLst>
                <a:ext uri="{FF2B5EF4-FFF2-40B4-BE49-F238E27FC236}">
                  <a16:creationId xmlns:a16="http://schemas.microsoft.com/office/drawing/2014/main" id="{AE531B73-6190-4934-8970-F9A7EB52478A}"/>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13" name="TextBox 33">
              <a:extLst>
                <a:ext uri="{FF2B5EF4-FFF2-40B4-BE49-F238E27FC236}">
                  <a16:creationId xmlns:a16="http://schemas.microsoft.com/office/drawing/2014/main" id="{1008E7AF-0F66-480D-8817-B15CD38991A5}"/>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4" name="Oval 8">
              <a:extLst>
                <a:ext uri="{FF2B5EF4-FFF2-40B4-BE49-F238E27FC236}">
                  <a16:creationId xmlns:a16="http://schemas.microsoft.com/office/drawing/2014/main" id="{A4B99863-D2DF-42DC-899D-F50FA1654579}"/>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5" name="Oval 11">
              <a:extLst>
                <a:ext uri="{FF2B5EF4-FFF2-40B4-BE49-F238E27FC236}">
                  <a16:creationId xmlns:a16="http://schemas.microsoft.com/office/drawing/2014/main" id="{6E916009-5D92-4539-BD16-F70B9AAF6547}"/>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6" name="Oval 14">
              <a:extLst>
                <a:ext uri="{FF2B5EF4-FFF2-40B4-BE49-F238E27FC236}">
                  <a16:creationId xmlns:a16="http://schemas.microsoft.com/office/drawing/2014/main" id="{7D83424E-7CD7-415D-AA8D-1731C12F2E0D}"/>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 name="TextBox 33">
              <a:extLst>
                <a:ext uri="{FF2B5EF4-FFF2-40B4-BE49-F238E27FC236}">
                  <a16:creationId xmlns:a16="http://schemas.microsoft.com/office/drawing/2014/main" id="{AC937649-0D04-4F35-ADEB-0A76ED8C5244}"/>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8" name="Oval 8">
              <a:extLst>
                <a:ext uri="{FF2B5EF4-FFF2-40B4-BE49-F238E27FC236}">
                  <a16:creationId xmlns:a16="http://schemas.microsoft.com/office/drawing/2014/main" id="{EE6E1EE2-7BB6-41CA-B51D-EBD7550F44C5}"/>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 name="Oval 14">
              <a:extLst>
                <a:ext uri="{FF2B5EF4-FFF2-40B4-BE49-F238E27FC236}">
                  <a16:creationId xmlns:a16="http://schemas.microsoft.com/office/drawing/2014/main" id="{FF4AF318-D7C4-409F-8FF3-5B16D8AD8A58}"/>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0" name="Oval 14">
              <a:extLst>
                <a:ext uri="{FF2B5EF4-FFF2-40B4-BE49-F238E27FC236}">
                  <a16:creationId xmlns:a16="http://schemas.microsoft.com/office/drawing/2014/main" id="{2F83C0F9-96CB-4EE0-B6E1-C8047CFDCC67}"/>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1" name="Oval 8">
              <a:extLst>
                <a:ext uri="{FF2B5EF4-FFF2-40B4-BE49-F238E27FC236}">
                  <a16:creationId xmlns:a16="http://schemas.microsoft.com/office/drawing/2014/main" id="{3E9B1223-36B2-4C11-A82B-F8AEF26B3B0E}"/>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2" name="Oval 11">
              <a:extLst>
                <a:ext uri="{FF2B5EF4-FFF2-40B4-BE49-F238E27FC236}">
                  <a16:creationId xmlns:a16="http://schemas.microsoft.com/office/drawing/2014/main" id="{D052CE83-02CF-4D74-B940-DBF949957AEB}"/>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3" name="Oval 12">
              <a:extLst>
                <a:ext uri="{FF2B5EF4-FFF2-40B4-BE49-F238E27FC236}">
                  <a16:creationId xmlns:a16="http://schemas.microsoft.com/office/drawing/2014/main" id="{0050D343-372A-4EA7-8599-106AEF9CFA97}"/>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4" name="Oval 8">
              <a:extLst>
                <a:ext uri="{FF2B5EF4-FFF2-40B4-BE49-F238E27FC236}">
                  <a16:creationId xmlns:a16="http://schemas.microsoft.com/office/drawing/2014/main" id="{91EABC5D-FB6D-4C72-A2DD-A529FA9BE595}"/>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pic>
        <p:nvPicPr>
          <p:cNvPr id="25" name="Picture 24">
            <a:extLst>
              <a:ext uri="{FF2B5EF4-FFF2-40B4-BE49-F238E27FC236}">
                <a16:creationId xmlns:a16="http://schemas.microsoft.com/office/drawing/2014/main" id="{34D1E85D-6D77-4AB0-B643-DEC99432F139}"/>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63812" y="4321083"/>
            <a:ext cx="185143" cy="182857"/>
          </a:xfrm>
          <a:prstGeom prst="rect">
            <a:avLst/>
          </a:prstGeom>
        </p:spPr>
      </p:pic>
      <p:pic>
        <p:nvPicPr>
          <p:cNvPr id="26" name="Picture 25">
            <a:extLst>
              <a:ext uri="{FF2B5EF4-FFF2-40B4-BE49-F238E27FC236}">
                <a16:creationId xmlns:a16="http://schemas.microsoft.com/office/drawing/2014/main" id="{00926612-0F7B-40D7-A4FB-639C3F399E1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795895" y="4660808"/>
            <a:ext cx="185143" cy="182857"/>
          </a:xfrm>
          <a:prstGeom prst="rect">
            <a:avLst/>
          </a:prstGeom>
        </p:spPr>
      </p:pic>
      <p:sp>
        <p:nvSpPr>
          <p:cNvPr id="27" name="TextBox 26">
            <a:extLst>
              <a:ext uri="{FF2B5EF4-FFF2-40B4-BE49-F238E27FC236}">
                <a16:creationId xmlns:a16="http://schemas.microsoft.com/office/drawing/2014/main" id="{7E5EC122-454D-483E-BD21-D5EC73BBDD4E}"/>
              </a:ext>
            </a:extLst>
          </p:cNvPr>
          <p:cNvSpPr txBox="1"/>
          <p:nvPr/>
        </p:nvSpPr>
        <p:spPr>
          <a:xfrm>
            <a:off x="2399367" y="2981419"/>
            <a:ext cx="1285801" cy="369332"/>
          </a:xfrm>
          <a:prstGeom prst="rect">
            <a:avLst/>
          </a:prstGeom>
          <a:noFill/>
        </p:spPr>
        <p:txBody>
          <a:bodyPr wrap="none" rtlCol="0">
            <a:spAutoFit/>
          </a:bodyPr>
          <a:lstStyle/>
          <a:p>
            <a:pPr algn="l"/>
            <a:r>
              <a:rPr lang="en-US" altLang="zh-CN" dirty="0"/>
              <a:t>Training set</a:t>
            </a:r>
            <a:endParaRPr lang="zh-CN" altLang="en-US" dirty="0" err="1"/>
          </a:p>
        </p:txBody>
      </p:sp>
      <p:sp>
        <p:nvSpPr>
          <p:cNvPr id="55" name="TextBox 54">
            <a:extLst>
              <a:ext uri="{FF2B5EF4-FFF2-40B4-BE49-F238E27FC236}">
                <a16:creationId xmlns:a16="http://schemas.microsoft.com/office/drawing/2014/main" id="{11C8C6E0-40F1-47E1-A3F1-607C4AA49E18}"/>
              </a:ext>
            </a:extLst>
          </p:cNvPr>
          <p:cNvSpPr txBox="1"/>
          <p:nvPr/>
        </p:nvSpPr>
        <p:spPr>
          <a:xfrm>
            <a:off x="5403765" y="2970171"/>
            <a:ext cx="1175258" cy="369332"/>
          </a:xfrm>
          <a:prstGeom prst="rect">
            <a:avLst/>
          </a:prstGeom>
          <a:noFill/>
        </p:spPr>
        <p:txBody>
          <a:bodyPr wrap="none" rtlCol="0">
            <a:spAutoFit/>
          </a:bodyPr>
          <a:lstStyle/>
          <a:p>
            <a:pPr algn="l"/>
            <a:r>
              <a:rPr lang="en-US" altLang="zh-CN" dirty="0"/>
              <a:t>Testing set</a:t>
            </a:r>
            <a:endParaRPr lang="zh-CN" altLang="en-US" dirty="0" err="1"/>
          </a:p>
        </p:txBody>
      </p:sp>
      <p:sp>
        <p:nvSpPr>
          <p:cNvPr id="57" name="TextBox 56">
            <a:extLst>
              <a:ext uri="{FF2B5EF4-FFF2-40B4-BE49-F238E27FC236}">
                <a16:creationId xmlns:a16="http://schemas.microsoft.com/office/drawing/2014/main" id="{F95FC405-635D-4FF4-A2A5-65CD03A423D3}"/>
              </a:ext>
            </a:extLst>
          </p:cNvPr>
          <p:cNvSpPr txBox="1"/>
          <p:nvPr/>
        </p:nvSpPr>
        <p:spPr>
          <a:xfrm>
            <a:off x="489697" y="2142000"/>
            <a:ext cx="8164607" cy="400110"/>
          </a:xfrm>
          <a:prstGeom prst="rect">
            <a:avLst/>
          </a:prstGeom>
          <a:noFill/>
        </p:spPr>
        <p:txBody>
          <a:bodyPr wrap="none" rtlCol="0">
            <a:spAutoFit/>
          </a:bodyPr>
          <a:lstStyle/>
          <a:p>
            <a:pPr algn="l"/>
            <a:r>
              <a:rPr lang="en-US" altLang="zh-CN" sz="2000" dirty="0"/>
              <a:t>When the data distributions of training set and testing set are slightly different</a:t>
            </a:r>
            <a:endParaRPr lang="zh-CN" altLang="en-US" sz="2000" dirty="0" err="1"/>
          </a:p>
        </p:txBody>
      </p:sp>
      <p:cxnSp>
        <p:nvCxnSpPr>
          <p:cNvPr id="82" name="Straight Connector 81">
            <a:extLst>
              <a:ext uri="{FF2B5EF4-FFF2-40B4-BE49-F238E27FC236}">
                <a16:creationId xmlns:a16="http://schemas.microsoft.com/office/drawing/2014/main" id="{2D563628-2749-4DAD-8A74-27B24454F037}"/>
              </a:ext>
            </a:extLst>
          </p:cNvPr>
          <p:cNvCxnSpPr>
            <a:cxnSpLocks/>
          </p:cNvCxnSpPr>
          <p:nvPr/>
        </p:nvCxnSpPr>
        <p:spPr>
          <a:xfrm>
            <a:off x="4912943" y="4350040"/>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
            <a:extLst>
              <a:ext uri="{FF2B5EF4-FFF2-40B4-BE49-F238E27FC236}">
                <a16:creationId xmlns:a16="http://schemas.microsoft.com/office/drawing/2014/main" id="{E5F56F30-BF01-48A8-8FF6-26A8D599CAE0}"/>
              </a:ext>
            </a:extLst>
          </p:cNvPr>
          <p:cNvSpPr>
            <a:spLocks noChangeArrowheads="1"/>
          </p:cNvSpPr>
          <p:nvPr/>
        </p:nvSpPr>
        <p:spPr bwMode="auto">
          <a:xfrm>
            <a:off x="6000544" y="423539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6" name="Oval 10">
            <a:extLst>
              <a:ext uri="{FF2B5EF4-FFF2-40B4-BE49-F238E27FC236}">
                <a16:creationId xmlns:a16="http://schemas.microsoft.com/office/drawing/2014/main" id="{C26FC545-6C17-4C58-AA94-E81E30AED0D4}"/>
              </a:ext>
            </a:extLst>
          </p:cNvPr>
          <p:cNvSpPr>
            <a:spLocks noChangeArrowheads="1"/>
          </p:cNvSpPr>
          <p:nvPr/>
        </p:nvSpPr>
        <p:spPr bwMode="auto">
          <a:xfrm>
            <a:off x="5313732" y="416233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7" name="Oval 11">
            <a:extLst>
              <a:ext uri="{FF2B5EF4-FFF2-40B4-BE49-F238E27FC236}">
                <a16:creationId xmlns:a16="http://schemas.microsoft.com/office/drawing/2014/main" id="{79B4EC49-4872-4EFC-9CD5-F43434BAF1C6}"/>
              </a:ext>
            </a:extLst>
          </p:cNvPr>
          <p:cNvSpPr>
            <a:spLocks noChangeArrowheads="1"/>
          </p:cNvSpPr>
          <p:nvPr/>
        </p:nvSpPr>
        <p:spPr bwMode="auto">
          <a:xfrm>
            <a:off x="5929860" y="372424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88" name="Oval 12">
            <a:extLst>
              <a:ext uri="{FF2B5EF4-FFF2-40B4-BE49-F238E27FC236}">
                <a16:creationId xmlns:a16="http://schemas.microsoft.com/office/drawing/2014/main" id="{F98F689C-4490-4AED-B701-65F1D40C1CCE}"/>
              </a:ext>
            </a:extLst>
          </p:cNvPr>
          <p:cNvSpPr>
            <a:spLocks noChangeArrowheads="1"/>
          </p:cNvSpPr>
          <p:nvPr/>
        </p:nvSpPr>
        <p:spPr bwMode="auto">
          <a:xfrm>
            <a:off x="5585701" y="385490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0" name="Oval 14">
            <a:extLst>
              <a:ext uri="{FF2B5EF4-FFF2-40B4-BE49-F238E27FC236}">
                <a16:creationId xmlns:a16="http://schemas.microsoft.com/office/drawing/2014/main" id="{DEA79010-710F-412E-B6E4-58E438AF9EB8}"/>
              </a:ext>
            </a:extLst>
          </p:cNvPr>
          <p:cNvSpPr>
            <a:spLocks noChangeArrowheads="1"/>
          </p:cNvSpPr>
          <p:nvPr/>
        </p:nvSpPr>
        <p:spPr bwMode="auto">
          <a:xfrm>
            <a:off x="5644686" y="425408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2" name="Oval 28">
            <a:extLst>
              <a:ext uri="{FF2B5EF4-FFF2-40B4-BE49-F238E27FC236}">
                <a16:creationId xmlns:a16="http://schemas.microsoft.com/office/drawing/2014/main" id="{ED1CBBA3-40D9-4039-8903-93583D1FE1BF}"/>
              </a:ext>
            </a:extLst>
          </p:cNvPr>
          <p:cNvSpPr>
            <a:spLocks noChangeArrowheads="1"/>
          </p:cNvSpPr>
          <p:nvPr/>
        </p:nvSpPr>
        <p:spPr bwMode="auto">
          <a:xfrm rot="16200000">
            <a:off x="4890205" y="3827567"/>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93" name="TextBox 33">
            <a:extLst>
              <a:ext uri="{FF2B5EF4-FFF2-40B4-BE49-F238E27FC236}">
                <a16:creationId xmlns:a16="http://schemas.microsoft.com/office/drawing/2014/main" id="{8B8A06C5-8AB1-47B4-8DCD-442062AEFDF2}"/>
              </a:ext>
            </a:extLst>
          </p:cNvPr>
          <p:cNvSpPr>
            <a:spLocks noChangeArrowheads="1"/>
          </p:cNvSpPr>
          <p:nvPr/>
        </p:nvSpPr>
        <p:spPr bwMode="auto">
          <a:xfrm>
            <a:off x="5720568" y="403763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94" name="Oval 8">
            <a:extLst>
              <a:ext uri="{FF2B5EF4-FFF2-40B4-BE49-F238E27FC236}">
                <a16:creationId xmlns:a16="http://schemas.microsoft.com/office/drawing/2014/main" id="{AC02A5DE-139A-4C7B-976E-226E3B5CB353}"/>
              </a:ext>
            </a:extLst>
          </p:cNvPr>
          <p:cNvSpPr>
            <a:spLocks noChangeArrowheads="1"/>
          </p:cNvSpPr>
          <p:nvPr/>
        </p:nvSpPr>
        <p:spPr bwMode="auto">
          <a:xfrm>
            <a:off x="5375362" y="47134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5" name="Oval 11">
            <a:extLst>
              <a:ext uri="{FF2B5EF4-FFF2-40B4-BE49-F238E27FC236}">
                <a16:creationId xmlns:a16="http://schemas.microsoft.com/office/drawing/2014/main" id="{84B5384F-6037-45FD-B01D-E67304065B4B}"/>
              </a:ext>
            </a:extLst>
          </p:cNvPr>
          <p:cNvSpPr>
            <a:spLocks noChangeArrowheads="1"/>
          </p:cNvSpPr>
          <p:nvPr/>
        </p:nvSpPr>
        <p:spPr bwMode="auto">
          <a:xfrm>
            <a:off x="5658879" y="45478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96" name="Oval 14">
            <a:extLst>
              <a:ext uri="{FF2B5EF4-FFF2-40B4-BE49-F238E27FC236}">
                <a16:creationId xmlns:a16="http://schemas.microsoft.com/office/drawing/2014/main" id="{DA3CB5D7-591E-4F8A-AF9B-76E38E1330A3}"/>
              </a:ext>
            </a:extLst>
          </p:cNvPr>
          <p:cNvSpPr>
            <a:spLocks noChangeArrowheads="1"/>
          </p:cNvSpPr>
          <p:nvPr/>
        </p:nvSpPr>
        <p:spPr bwMode="auto">
          <a:xfrm>
            <a:off x="5952097" y="484211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7" name="TextBox 33">
            <a:extLst>
              <a:ext uri="{FF2B5EF4-FFF2-40B4-BE49-F238E27FC236}">
                <a16:creationId xmlns:a16="http://schemas.microsoft.com/office/drawing/2014/main" id="{DD002680-2792-493E-B812-8259E4294253}"/>
              </a:ext>
            </a:extLst>
          </p:cNvPr>
          <p:cNvSpPr>
            <a:spLocks noChangeArrowheads="1"/>
          </p:cNvSpPr>
          <p:nvPr/>
        </p:nvSpPr>
        <p:spPr bwMode="auto">
          <a:xfrm>
            <a:off x="5793937" y="466763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98" name="Oval 8">
            <a:extLst>
              <a:ext uri="{FF2B5EF4-FFF2-40B4-BE49-F238E27FC236}">
                <a16:creationId xmlns:a16="http://schemas.microsoft.com/office/drawing/2014/main" id="{DEF6C2F6-49F3-474B-9987-9EF64E91AB7A}"/>
              </a:ext>
            </a:extLst>
          </p:cNvPr>
          <p:cNvSpPr>
            <a:spLocks noChangeArrowheads="1"/>
          </p:cNvSpPr>
          <p:nvPr/>
        </p:nvSpPr>
        <p:spPr bwMode="auto">
          <a:xfrm>
            <a:off x="6370330" y="450225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9" name="Oval 14">
            <a:extLst>
              <a:ext uri="{FF2B5EF4-FFF2-40B4-BE49-F238E27FC236}">
                <a16:creationId xmlns:a16="http://schemas.microsoft.com/office/drawing/2014/main" id="{B4238C29-18FE-46AD-AEA8-A2402AD8475F}"/>
              </a:ext>
            </a:extLst>
          </p:cNvPr>
          <p:cNvSpPr>
            <a:spLocks noChangeArrowheads="1"/>
          </p:cNvSpPr>
          <p:nvPr/>
        </p:nvSpPr>
        <p:spPr bwMode="auto">
          <a:xfrm>
            <a:off x="6050443" y="462639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0" name="Oval 14">
            <a:extLst>
              <a:ext uri="{FF2B5EF4-FFF2-40B4-BE49-F238E27FC236}">
                <a16:creationId xmlns:a16="http://schemas.microsoft.com/office/drawing/2014/main" id="{23F13A63-1273-414C-B07D-DA664A5D029C}"/>
              </a:ext>
            </a:extLst>
          </p:cNvPr>
          <p:cNvSpPr>
            <a:spLocks noChangeArrowheads="1"/>
          </p:cNvSpPr>
          <p:nvPr/>
        </p:nvSpPr>
        <p:spPr bwMode="auto">
          <a:xfrm>
            <a:off x="6324256" y="484659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1" name="Oval 8">
            <a:extLst>
              <a:ext uri="{FF2B5EF4-FFF2-40B4-BE49-F238E27FC236}">
                <a16:creationId xmlns:a16="http://schemas.microsoft.com/office/drawing/2014/main" id="{473F2DA4-F451-4ABD-807B-09545DC4460A}"/>
              </a:ext>
            </a:extLst>
          </p:cNvPr>
          <p:cNvSpPr>
            <a:spLocks noChangeArrowheads="1"/>
          </p:cNvSpPr>
          <p:nvPr/>
        </p:nvSpPr>
        <p:spPr bwMode="auto">
          <a:xfrm>
            <a:off x="6123804" y="392679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2" name="Oval 11">
            <a:extLst>
              <a:ext uri="{FF2B5EF4-FFF2-40B4-BE49-F238E27FC236}">
                <a16:creationId xmlns:a16="http://schemas.microsoft.com/office/drawing/2014/main" id="{7F5F34C2-8ACA-4CB2-BDC4-242662BEDF4D}"/>
              </a:ext>
            </a:extLst>
          </p:cNvPr>
          <p:cNvSpPr>
            <a:spLocks noChangeArrowheads="1"/>
          </p:cNvSpPr>
          <p:nvPr/>
        </p:nvSpPr>
        <p:spPr bwMode="auto">
          <a:xfrm>
            <a:off x="6385886" y="396639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04" name="Oval 8">
            <a:extLst>
              <a:ext uri="{FF2B5EF4-FFF2-40B4-BE49-F238E27FC236}">
                <a16:creationId xmlns:a16="http://schemas.microsoft.com/office/drawing/2014/main" id="{88A0319E-0613-4E0A-9540-949B12F27582}"/>
              </a:ext>
            </a:extLst>
          </p:cNvPr>
          <p:cNvSpPr>
            <a:spLocks noChangeArrowheads="1"/>
          </p:cNvSpPr>
          <p:nvPr/>
        </p:nvSpPr>
        <p:spPr bwMode="auto">
          <a:xfrm>
            <a:off x="6257539" y="428977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pic>
        <p:nvPicPr>
          <p:cNvPr id="107" name="Picture 106">
            <a:extLst>
              <a:ext uri="{FF2B5EF4-FFF2-40B4-BE49-F238E27FC236}">
                <a16:creationId xmlns:a16="http://schemas.microsoft.com/office/drawing/2014/main" id="{1C1A6D3D-1592-487A-9B9C-A198215AE487}"/>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282790" y="4129513"/>
            <a:ext cx="185143" cy="182857"/>
          </a:xfrm>
          <a:prstGeom prst="rect">
            <a:avLst/>
          </a:prstGeom>
        </p:spPr>
      </p:pic>
      <p:pic>
        <p:nvPicPr>
          <p:cNvPr id="109" name="Picture 108">
            <a:extLst>
              <a:ext uri="{FF2B5EF4-FFF2-40B4-BE49-F238E27FC236}">
                <a16:creationId xmlns:a16="http://schemas.microsoft.com/office/drawing/2014/main" id="{F2198AE5-11AC-4AAA-AB64-2A8807F4A93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997771" y="4201821"/>
            <a:ext cx="185143" cy="182857"/>
          </a:xfrm>
          <a:prstGeom prst="rect">
            <a:avLst/>
          </a:prstGeom>
        </p:spPr>
      </p:pic>
      <p:pic>
        <p:nvPicPr>
          <p:cNvPr id="110" name="Picture 109">
            <a:extLst>
              <a:ext uri="{FF2B5EF4-FFF2-40B4-BE49-F238E27FC236}">
                <a16:creationId xmlns:a16="http://schemas.microsoft.com/office/drawing/2014/main" id="{2A519976-2FF1-4946-9007-854D6252BC56}"/>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6097786" y="3899680"/>
            <a:ext cx="185143" cy="182857"/>
          </a:xfrm>
          <a:prstGeom prst="rect">
            <a:avLst/>
          </a:prstGeom>
        </p:spPr>
      </p:pic>
      <p:pic>
        <p:nvPicPr>
          <p:cNvPr id="111" name="Picture 110">
            <a:extLst>
              <a:ext uri="{FF2B5EF4-FFF2-40B4-BE49-F238E27FC236}">
                <a16:creationId xmlns:a16="http://schemas.microsoft.com/office/drawing/2014/main" id="{D081F24D-CA9F-4128-AA7D-72935DBDAAC3}"/>
              </a:ext>
            </a:extLst>
          </p:cNvPr>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6232639" y="4239068"/>
            <a:ext cx="185143" cy="182857"/>
          </a:xfrm>
          <a:prstGeom prst="rect">
            <a:avLst/>
          </a:prstGeom>
        </p:spPr>
      </p:pic>
      <p:pic>
        <p:nvPicPr>
          <p:cNvPr id="112" name="Picture 111">
            <a:extLst>
              <a:ext uri="{FF2B5EF4-FFF2-40B4-BE49-F238E27FC236}">
                <a16:creationId xmlns:a16="http://schemas.microsoft.com/office/drawing/2014/main" id="{CEDF753A-B7A1-417A-B3DD-DEE36CACF661}"/>
              </a:ext>
            </a:extLst>
          </p:cNvPr>
          <p:cNvPicPr>
            <a:picLocks noChangeAspect="1"/>
          </p:cNvPicPr>
          <p:nvPr>
            <p:custDataLst>
              <p:tags r:id="rId7"/>
            </p:custDataLst>
          </p:nvPr>
        </p:nvPicPr>
        <p:blipFill>
          <a:blip r:embed="rId9" cstate="print">
            <a:extLst>
              <a:ext uri="{28A0092B-C50C-407E-A947-70E740481C1C}">
                <a14:useLocalDpi xmlns:a14="http://schemas.microsoft.com/office/drawing/2010/main" val="0"/>
              </a:ext>
            </a:extLst>
          </a:blip>
          <a:stretch>
            <a:fillRect/>
          </a:stretch>
        </p:blipFill>
        <p:spPr>
          <a:xfrm>
            <a:off x="6349435" y="4462518"/>
            <a:ext cx="185143" cy="182857"/>
          </a:xfrm>
          <a:prstGeom prst="rect">
            <a:avLst/>
          </a:prstGeom>
        </p:spPr>
      </p:pic>
      <p:sp>
        <p:nvSpPr>
          <p:cNvPr id="53" name="TextBox 52">
            <a:extLst>
              <a:ext uri="{FF2B5EF4-FFF2-40B4-BE49-F238E27FC236}">
                <a16:creationId xmlns:a16="http://schemas.microsoft.com/office/drawing/2014/main" id="{9E5F532A-39A2-4BF9-91AB-1C5314CAAFF6}"/>
              </a:ext>
            </a:extLst>
          </p:cNvPr>
          <p:cNvSpPr txBox="1"/>
          <p:nvPr/>
        </p:nvSpPr>
        <p:spPr>
          <a:xfrm>
            <a:off x="2768461" y="1080000"/>
            <a:ext cx="3607078" cy="461665"/>
          </a:xfrm>
          <a:prstGeom prst="rect">
            <a:avLst/>
          </a:prstGeom>
          <a:noFill/>
        </p:spPr>
        <p:txBody>
          <a:bodyPr wrap="none" rtlCol="0">
            <a:spAutoFit/>
          </a:bodyPr>
          <a:lstStyle/>
          <a:p>
            <a:pPr algn="ctr"/>
            <a:r>
              <a:rPr lang="en-US" altLang="zh-CN" sz="2400" dirty="0"/>
              <a:t>Data distribution mismatch </a:t>
            </a:r>
          </a:p>
        </p:txBody>
      </p:sp>
    </p:spTree>
    <p:extLst>
      <p:ext uri="{BB962C8B-B14F-4D97-AF65-F5344CB8AC3E}">
        <p14:creationId xmlns:p14="http://schemas.microsoft.com/office/powerpoint/2010/main" val="2505775311"/>
      </p:ext>
    </p:extLst>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E78F453-385C-4135-B58F-36DCB5FCBFA3}"/>
              </a:ext>
            </a:extLst>
          </p:cNvPr>
          <p:cNvCxnSpPr>
            <a:cxnSpLocks/>
          </p:cNvCxnSpPr>
          <p:nvPr/>
        </p:nvCxnSpPr>
        <p:spPr>
          <a:xfrm>
            <a:off x="2088965" y="4381646"/>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B00D40D-3C93-4DA1-80C4-332C19603007}"/>
              </a:ext>
            </a:extLst>
          </p:cNvPr>
          <p:cNvGrpSpPr/>
          <p:nvPr/>
        </p:nvGrpSpPr>
        <p:grpSpPr>
          <a:xfrm>
            <a:off x="2294879" y="3630521"/>
            <a:ext cx="1666482" cy="2123786"/>
            <a:chOff x="1655621" y="3566804"/>
            <a:chExt cx="1666482" cy="2123786"/>
          </a:xfrm>
        </p:grpSpPr>
        <p:sp>
          <p:nvSpPr>
            <p:cNvPr id="4" name="Oval 8">
              <a:extLst>
                <a:ext uri="{FF2B5EF4-FFF2-40B4-BE49-F238E27FC236}">
                  <a16:creationId xmlns:a16="http://schemas.microsoft.com/office/drawing/2014/main" id="{32E840A6-75DC-4086-A457-156D4C035862}"/>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 name="Oval 9">
              <a:extLst>
                <a:ext uri="{FF2B5EF4-FFF2-40B4-BE49-F238E27FC236}">
                  <a16:creationId xmlns:a16="http://schemas.microsoft.com/office/drawing/2014/main" id="{70952102-78C8-4C6F-821A-D0F3E3C22766}"/>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 name="Oval 10">
              <a:extLst>
                <a:ext uri="{FF2B5EF4-FFF2-40B4-BE49-F238E27FC236}">
                  <a16:creationId xmlns:a16="http://schemas.microsoft.com/office/drawing/2014/main" id="{31EE2A4C-EB91-4B7D-B372-EAA47D784E06}"/>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 name="Oval 11">
              <a:extLst>
                <a:ext uri="{FF2B5EF4-FFF2-40B4-BE49-F238E27FC236}">
                  <a16:creationId xmlns:a16="http://schemas.microsoft.com/office/drawing/2014/main" id="{42B9E032-8F14-41C1-A750-7F863C2BFCD4}"/>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8" name="Oval 12">
              <a:extLst>
                <a:ext uri="{FF2B5EF4-FFF2-40B4-BE49-F238E27FC236}">
                  <a16:creationId xmlns:a16="http://schemas.microsoft.com/office/drawing/2014/main" id="{2D35BDEC-89B1-45D4-9725-BAD22C8A81D1}"/>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 name="Oval 13">
              <a:extLst>
                <a:ext uri="{FF2B5EF4-FFF2-40B4-BE49-F238E27FC236}">
                  <a16:creationId xmlns:a16="http://schemas.microsoft.com/office/drawing/2014/main" id="{E1A7B077-D4DE-48FC-BDCC-03D8834D7BA3}"/>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 name="Oval 14">
              <a:extLst>
                <a:ext uri="{FF2B5EF4-FFF2-40B4-BE49-F238E27FC236}">
                  <a16:creationId xmlns:a16="http://schemas.microsoft.com/office/drawing/2014/main" id="{B97784BD-4703-44EF-83A1-A692571AF997}"/>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 name="Oval 15">
              <a:extLst>
                <a:ext uri="{FF2B5EF4-FFF2-40B4-BE49-F238E27FC236}">
                  <a16:creationId xmlns:a16="http://schemas.microsoft.com/office/drawing/2014/main" id="{DE94DF0B-2D39-42CF-8BC0-655350D4AB93}"/>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2" name="Oval 28">
              <a:extLst>
                <a:ext uri="{FF2B5EF4-FFF2-40B4-BE49-F238E27FC236}">
                  <a16:creationId xmlns:a16="http://schemas.microsoft.com/office/drawing/2014/main" id="{AE531B73-6190-4934-8970-F9A7EB52478A}"/>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13" name="TextBox 33">
              <a:extLst>
                <a:ext uri="{FF2B5EF4-FFF2-40B4-BE49-F238E27FC236}">
                  <a16:creationId xmlns:a16="http://schemas.microsoft.com/office/drawing/2014/main" id="{1008E7AF-0F66-480D-8817-B15CD38991A5}"/>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4" name="Oval 8">
              <a:extLst>
                <a:ext uri="{FF2B5EF4-FFF2-40B4-BE49-F238E27FC236}">
                  <a16:creationId xmlns:a16="http://schemas.microsoft.com/office/drawing/2014/main" id="{A4B99863-D2DF-42DC-899D-F50FA1654579}"/>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5" name="Oval 11">
              <a:extLst>
                <a:ext uri="{FF2B5EF4-FFF2-40B4-BE49-F238E27FC236}">
                  <a16:creationId xmlns:a16="http://schemas.microsoft.com/office/drawing/2014/main" id="{6E916009-5D92-4539-BD16-F70B9AAF6547}"/>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6" name="Oval 14">
              <a:extLst>
                <a:ext uri="{FF2B5EF4-FFF2-40B4-BE49-F238E27FC236}">
                  <a16:creationId xmlns:a16="http://schemas.microsoft.com/office/drawing/2014/main" id="{7D83424E-7CD7-415D-AA8D-1731C12F2E0D}"/>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 name="TextBox 33">
              <a:extLst>
                <a:ext uri="{FF2B5EF4-FFF2-40B4-BE49-F238E27FC236}">
                  <a16:creationId xmlns:a16="http://schemas.microsoft.com/office/drawing/2014/main" id="{AC937649-0D04-4F35-ADEB-0A76ED8C5244}"/>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8" name="Oval 8">
              <a:extLst>
                <a:ext uri="{FF2B5EF4-FFF2-40B4-BE49-F238E27FC236}">
                  <a16:creationId xmlns:a16="http://schemas.microsoft.com/office/drawing/2014/main" id="{EE6E1EE2-7BB6-41CA-B51D-EBD7550F44C5}"/>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 name="Oval 14">
              <a:extLst>
                <a:ext uri="{FF2B5EF4-FFF2-40B4-BE49-F238E27FC236}">
                  <a16:creationId xmlns:a16="http://schemas.microsoft.com/office/drawing/2014/main" id="{FF4AF318-D7C4-409F-8FF3-5B16D8AD8A58}"/>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0" name="Oval 14">
              <a:extLst>
                <a:ext uri="{FF2B5EF4-FFF2-40B4-BE49-F238E27FC236}">
                  <a16:creationId xmlns:a16="http://schemas.microsoft.com/office/drawing/2014/main" id="{2F83C0F9-96CB-4EE0-B6E1-C8047CFDCC67}"/>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1" name="Oval 8">
              <a:extLst>
                <a:ext uri="{FF2B5EF4-FFF2-40B4-BE49-F238E27FC236}">
                  <a16:creationId xmlns:a16="http://schemas.microsoft.com/office/drawing/2014/main" id="{3E9B1223-36B2-4C11-A82B-F8AEF26B3B0E}"/>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2" name="Oval 11">
              <a:extLst>
                <a:ext uri="{FF2B5EF4-FFF2-40B4-BE49-F238E27FC236}">
                  <a16:creationId xmlns:a16="http://schemas.microsoft.com/office/drawing/2014/main" id="{D052CE83-02CF-4D74-B940-DBF949957AEB}"/>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3" name="Oval 12">
              <a:extLst>
                <a:ext uri="{FF2B5EF4-FFF2-40B4-BE49-F238E27FC236}">
                  <a16:creationId xmlns:a16="http://schemas.microsoft.com/office/drawing/2014/main" id="{0050D343-372A-4EA7-8599-106AEF9CFA97}"/>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4" name="Oval 8">
              <a:extLst>
                <a:ext uri="{FF2B5EF4-FFF2-40B4-BE49-F238E27FC236}">
                  <a16:creationId xmlns:a16="http://schemas.microsoft.com/office/drawing/2014/main" id="{91EABC5D-FB6D-4C72-A2DD-A529FA9BE595}"/>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pic>
        <p:nvPicPr>
          <p:cNvPr id="25" name="Picture 24">
            <a:extLst>
              <a:ext uri="{FF2B5EF4-FFF2-40B4-BE49-F238E27FC236}">
                <a16:creationId xmlns:a16="http://schemas.microsoft.com/office/drawing/2014/main" id="{34D1E85D-6D77-4AB0-B643-DEC99432F139}"/>
              </a:ext>
            </a:extLst>
          </p:cNvPr>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3263812" y="4321083"/>
            <a:ext cx="185143" cy="182857"/>
          </a:xfrm>
          <a:prstGeom prst="rect">
            <a:avLst/>
          </a:prstGeom>
        </p:spPr>
      </p:pic>
      <p:pic>
        <p:nvPicPr>
          <p:cNvPr id="26" name="Picture 25">
            <a:extLst>
              <a:ext uri="{FF2B5EF4-FFF2-40B4-BE49-F238E27FC236}">
                <a16:creationId xmlns:a16="http://schemas.microsoft.com/office/drawing/2014/main" id="{00926612-0F7B-40D7-A4FB-639C3F399E12}"/>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2795895" y="4660808"/>
            <a:ext cx="185143" cy="182857"/>
          </a:xfrm>
          <a:prstGeom prst="rect">
            <a:avLst/>
          </a:prstGeom>
        </p:spPr>
      </p:pic>
      <p:sp>
        <p:nvSpPr>
          <p:cNvPr id="27" name="TextBox 26">
            <a:extLst>
              <a:ext uri="{FF2B5EF4-FFF2-40B4-BE49-F238E27FC236}">
                <a16:creationId xmlns:a16="http://schemas.microsoft.com/office/drawing/2014/main" id="{7E5EC122-454D-483E-BD21-D5EC73BBDD4E}"/>
              </a:ext>
            </a:extLst>
          </p:cNvPr>
          <p:cNvSpPr txBox="1"/>
          <p:nvPr/>
        </p:nvSpPr>
        <p:spPr>
          <a:xfrm>
            <a:off x="2399367" y="2981419"/>
            <a:ext cx="1285801" cy="369332"/>
          </a:xfrm>
          <a:prstGeom prst="rect">
            <a:avLst/>
          </a:prstGeom>
          <a:noFill/>
        </p:spPr>
        <p:txBody>
          <a:bodyPr wrap="none" rtlCol="0">
            <a:spAutoFit/>
          </a:bodyPr>
          <a:lstStyle/>
          <a:p>
            <a:pPr algn="l"/>
            <a:r>
              <a:rPr lang="en-US" altLang="zh-CN" dirty="0"/>
              <a:t>Training set</a:t>
            </a:r>
            <a:endParaRPr lang="zh-CN" altLang="en-US" dirty="0" err="1"/>
          </a:p>
        </p:txBody>
      </p:sp>
      <p:sp>
        <p:nvSpPr>
          <p:cNvPr id="55" name="TextBox 54">
            <a:extLst>
              <a:ext uri="{FF2B5EF4-FFF2-40B4-BE49-F238E27FC236}">
                <a16:creationId xmlns:a16="http://schemas.microsoft.com/office/drawing/2014/main" id="{11C8C6E0-40F1-47E1-A3F1-607C4AA49E18}"/>
              </a:ext>
            </a:extLst>
          </p:cNvPr>
          <p:cNvSpPr txBox="1"/>
          <p:nvPr/>
        </p:nvSpPr>
        <p:spPr>
          <a:xfrm>
            <a:off x="5403765" y="2970171"/>
            <a:ext cx="1175258" cy="369332"/>
          </a:xfrm>
          <a:prstGeom prst="rect">
            <a:avLst/>
          </a:prstGeom>
          <a:noFill/>
        </p:spPr>
        <p:txBody>
          <a:bodyPr wrap="none" rtlCol="0">
            <a:spAutoFit/>
          </a:bodyPr>
          <a:lstStyle/>
          <a:p>
            <a:pPr algn="l"/>
            <a:r>
              <a:rPr lang="en-US" altLang="zh-CN" dirty="0"/>
              <a:t>Testing set</a:t>
            </a:r>
            <a:endParaRPr lang="zh-CN" altLang="en-US" dirty="0" err="1"/>
          </a:p>
        </p:txBody>
      </p:sp>
      <p:sp>
        <p:nvSpPr>
          <p:cNvPr id="57" name="TextBox 56">
            <a:extLst>
              <a:ext uri="{FF2B5EF4-FFF2-40B4-BE49-F238E27FC236}">
                <a16:creationId xmlns:a16="http://schemas.microsoft.com/office/drawing/2014/main" id="{F95FC405-635D-4FF4-A2A5-65CD03A423D3}"/>
              </a:ext>
            </a:extLst>
          </p:cNvPr>
          <p:cNvSpPr txBox="1"/>
          <p:nvPr/>
        </p:nvSpPr>
        <p:spPr>
          <a:xfrm>
            <a:off x="578663" y="2142000"/>
            <a:ext cx="7986674" cy="400110"/>
          </a:xfrm>
          <a:prstGeom prst="rect">
            <a:avLst/>
          </a:prstGeom>
          <a:noFill/>
        </p:spPr>
        <p:txBody>
          <a:bodyPr wrap="none" rtlCol="0">
            <a:spAutoFit/>
          </a:bodyPr>
          <a:lstStyle/>
          <a:p>
            <a:pPr algn="l"/>
            <a:r>
              <a:rPr lang="en-US" altLang="zh-CN" sz="2000" dirty="0"/>
              <a:t>When the data distributions of training set and testing set are totally different</a:t>
            </a:r>
            <a:endParaRPr lang="zh-CN" altLang="en-US" sz="2000" dirty="0" err="1"/>
          </a:p>
        </p:txBody>
      </p:sp>
      <p:cxnSp>
        <p:nvCxnSpPr>
          <p:cNvPr id="53" name="Straight Connector 52">
            <a:extLst>
              <a:ext uri="{FF2B5EF4-FFF2-40B4-BE49-F238E27FC236}">
                <a16:creationId xmlns:a16="http://schemas.microsoft.com/office/drawing/2014/main" id="{A6B19890-7172-4D51-BF88-D8745BB98021}"/>
              </a:ext>
            </a:extLst>
          </p:cNvPr>
          <p:cNvCxnSpPr>
            <a:cxnSpLocks/>
          </p:cNvCxnSpPr>
          <p:nvPr/>
        </p:nvCxnSpPr>
        <p:spPr>
          <a:xfrm>
            <a:off x="5025204" y="4374424"/>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8">
            <a:extLst>
              <a:ext uri="{FF2B5EF4-FFF2-40B4-BE49-F238E27FC236}">
                <a16:creationId xmlns:a16="http://schemas.microsoft.com/office/drawing/2014/main" id="{45789516-0798-4AFE-96EA-4486F02D1C17}"/>
              </a:ext>
            </a:extLst>
          </p:cNvPr>
          <p:cNvSpPr>
            <a:spLocks noChangeArrowheads="1"/>
          </p:cNvSpPr>
          <p:nvPr/>
        </p:nvSpPr>
        <p:spPr bwMode="auto">
          <a:xfrm>
            <a:off x="6112805" y="4659283"/>
            <a:ext cx="123260" cy="128636"/>
          </a:xfrm>
          <a:prstGeom prst="ellipse">
            <a:avLst/>
          </a:prstGeom>
          <a:solidFill>
            <a:srgbClr val="FF0000"/>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8" name="Oval 9">
            <a:extLst>
              <a:ext uri="{FF2B5EF4-FFF2-40B4-BE49-F238E27FC236}">
                <a16:creationId xmlns:a16="http://schemas.microsoft.com/office/drawing/2014/main" id="{9CF5FD96-B8A1-43B2-BA8B-C8A76C222B5C}"/>
              </a:ext>
            </a:extLst>
          </p:cNvPr>
          <p:cNvSpPr>
            <a:spLocks noChangeArrowheads="1"/>
          </p:cNvSpPr>
          <p:nvPr/>
        </p:nvSpPr>
        <p:spPr bwMode="auto">
          <a:xfrm>
            <a:off x="5841648" y="38607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9" name="Oval 10">
            <a:extLst>
              <a:ext uri="{FF2B5EF4-FFF2-40B4-BE49-F238E27FC236}">
                <a16:creationId xmlns:a16="http://schemas.microsoft.com/office/drawing/2014/main" id="{A7C9053A-2E61-4622-96F2-56C4DA6356F4}"/>
              </a:ext>
            </a:extLst>
          </p:cNvPr>
          <p:cNvSpPr>
            <a:spLocks noChangeArrowheads="1"/>
          </p:cNvSpPr>
          <p:nvPr/>
        </p:nvSpPr>
        <p:spPr bwMode="auto">
          <a:xfrm>
            <a:off x="5425993" y="4586219"/>
            <a:ext cx="123260" cy="128636"/>
          </a:xfrm>
          <a:prstGeom prst="ellipse">
            <a:avLst/>
          </a:prstGeom>
          <a:solidFill>
            <a:srgbClr val="FF0000"/>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0" name="Oval 11">
            <a:extLst>
              <a:ext uri="{FF2B5EF4-FFF2-40B4-BE49-F238E27FC236}">
                <a16:creationId xmlns:a16="http://schemas.microsoft.com/office/drawing/2014/main" id="{4B1255B9-9EA8-44D8-8BFD-927B9AF6D2E6}"/>
              </a:ext>
            </a:extLst>
          </p:cNvPr>
          <p:cNvSpPr>
            <a:spLocks noChangeArrowheads="1"/>
          </p:cNvSpPr>
          <p:nvPr/>
        </p:nvSpPr>
        <p:spPr bwMode="auto">
          <a:xfrm>
            <a:off x="6042121" y="414812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61" name="Oval 12">
            <a:extLst>
              <a:ext uri="{FF2B5EF4-FFF2-40B4-BE49-F238E27FC236}">
                <a16:creationId xmlns:a16="http://schemas.microsoft.com/office/drawing/2014/main" id="{27E24595-C081-4D63-8BCC-9F5D56E7F6F6}"/>
              </a:ext>
            </a:extLst>
          </p:cNvPr>
          <p:cNvSpPr>
            <a:spLocks noChangeArrowheads="1"/>
          </p:cNvSpPr>
          <p:nvPr/>
        </p:nvSpPr>
        <p:spPr bwMode="auto">
          <a:xfrm>
            <a:off x="5697962" y="427879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2" name="Oval 13">
            <a:extLst>
              <a:ext uri="{FF2B5EF4-FFF2-40B4-BE49-F238E27FC236}">
                <a16:creationId xmlns:a16="http://schemas.microsoft.com/office/drawing/2014/main" id="{A8BC2747-A800-49FE-ADAA-EF1ED33EAEC3}"/>
              </a:ext>
            </a:extLst>
          </p:cNvPr>
          <p:cNvSpPr>
            <a:spLocks noChangeArrowheads="1"/>
          </p:cNvSpPr>
          <p:nvPr/>
        </p:nvSpPr>
        <p:spPr bwMode="auto">
          <a:xfrm>
            <a:off x="6230993" y="3786146"/>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3" name="Oval 14">
            <a:extLst>
              <a:ext uri="{FF2B5EF4-FFF2-40B4-BE49-F238E27FC236}">
                <a16:creationId xmlns:a16="http://schemas.microsoft.com/office/drawing/2014/main" id="{CF5A9883-C956-418C-9271-F61D62E302E5}"/>
              </a:ext>
            </a:extLst>
          </p:cNvPr>
          <p:cNvSpPr>
            <a:spLocks noChangeArrowheads="1"/>
          </p:cNvSpPr>
          <p:nvPr/>
        </p:nvSpPr>
        <p:spPr bwMode="auto">
          <a:xfrm>
            <a:off x="5756947" y="467797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4" name="Oval 15">
            <a:extLst>
              <a:ext uri="{FF2B5EF4-FFF2-40B4-BE49-F238E27FC236}">
                <a16:creationId xmlns:a16="http://schemas.microsoft.com/office/drawing/2014/main" id="{55707955-D469-4F3E-B15D-EF68F73B1481}"/>
              </a:ext>
            </a:extLst>
          </p:cNvPr>
          <p:cNvSpPr>
            <a:spLocks noChangeArrowheads="1"/>
          </p:cNvSpPr>
          <p:nvPr/>
        </p:nvSpPr>
        <p:spPr bwMode="auto">
          <a:xfrm>
            <a:off x="6420961" y="411805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5" name="Oval 28">
            <a:extLst>
              <a:ext uri="{FF2B5EF4-FFF2-40B4-BE49-F238E27FC236}">
                <a16:creationId xmlns:a16="http://schemas.microsoft.com/office/drawing/2014/main" id="{D50E8619-4B38-4BD6-AD6C-1A309DE8FD2D}"/>
              </a:ext>
            </a:extLst>
          </p:cNvPr>
          <p:cNvSpPr>
            <a:spLocks noChangeArrowheads="1"/>
          </p:cNvSpPr>
          <p:nvPr/>
        </p:nvSpPr>
        <p:spPr bwMode="auto">
          <a:xfrm rot="16200000">
            <a:off x="5002466" y="3851951"/>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66" name="TextBox 33">
            <a:extLst>
              <a:ext uri="{FF2B5EF4-FFF2-40B4-BE49-F238E27FC236}">
                <a16:creationId xmlns:a16="http://schemas.microsoft.com/office/drawing/2014/main" id="{5F64FACF-E7A4-4D19-A99F-BB612A063869}"/>
              </a:ext>
            </a:extLst>
          </p:cNvPr>
          <p:cNvSpPr>
            <a:spLocks noChangeArrowheads="1"/>
          </p:cNvSpPr>
          <p:nvPr/>
        </p:nvSpPr>
        <p:spPr bwMode="auto">
          <a:xfrm>
            <a:off x="5832829" y="4461515"/>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67" name="Oval 8">
            <a:extLst>
              <a:ext uri="{FF2B5EF4-FFF2-40B4-BE49-F238E27FC236}">
                <a16:creationId xmlns:a16="http://schemas.microsoft.com/office/drawing/2014/main" id="{5FDC7AEA-C139-4393-B66C-8D9FA688ADDF}"/>
              </a:ext>
            </a:extLst>
          </p:cNvPr>
          <p:cNvSpPr>
            <a:spLocks noChangeArrowheads="1"/>
          </p:cNvSpPr>
          <p:nvPr/>
        </p:nvSpPr>
        <p:spPr bwMode="auto">
          <a:xfrm>
            <a:off x="5487623" y="5137366"/>
            <a:ext cx="123260" cy="128636"/>
          </a:xfrm>
          <a:prstGeom prst="ellipse">
            <a:avLst/>
          </a:prstGeom>
          <a:solidFill>
            <a:srgbClr val="FF0000"/>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8" name="Oval 11">
            <a:extLst>
              <a:ext uri="{FF2B5EF4-FFF2-40B4-BE49-F238E27FC236}">
                <a16:creationId xmlns:a16="http://schemas.microsoft.com/office/drawing/2014/main" id="{15FA1426-84F9-4E16-B801-7E0085EE589E}"/>
              </a:ext>
            </a:extLst>
          </p:cNvPr>
          <p:cNvSpPr>
            <a:spLocks noChangeArrowheads="1"/>
          </p:cNvSpPr>
          <p:nvPr/>
        </p:nvSpPr>
        <p:spPr bwMode="auto">
          <a:xfrm>
            <a:off x="5780018" y="4962887"/>
            <a:ext cx="123260" cy="128636"/>
          </a:xfrm>
          <a:prstGeom prst="ellipse">
            <a:avLst/>
          </a:prstGeom>
          <a:solidFill>
            <a:srgbClr val="FF0000"/>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69" name="Oval 14">
            <a:extLst>
              <a:ext uri="{FF2B5EF4-FFF2-40B4-BE49-F238E27FC236}">
                <a16:creationId xmlns:a16="http://schemas.microsoft.com/office/drawing/2014/main" id="{992F9C2C-A385-4F57-AB7E-16BCC35E43E5}"/>
              </a:ext>
            </a:extLst>
          </p:cNvPr>
          <p:cNvSpPr>
            <a:spLocks noChangeArrowheads="1"/>
          </p:cNvSpPr>
          <p:nvPr/>
        </p:nvSpPr>
        <p:spPr bwMode="auto">
          <a:xfrm>
            <a:off x="6064358" y="5266002"/>
            <a:ext cx="123260" cy="128636"/>
          </a:xfrm>
          <a:prstGeom prst="ellipse">
            <a:avLst/>
          </a:prstGeom>
          <a:solidFill>
            <a:srgbClr val="FF0000"/>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0" name="TextBox 33">
            <a:extLst>
              <a:ext uri="{FF2B5EF4-FFF2-40B4-BE49-F238E27FC236}">
                <a16:creationId xmlns:a16="http://schemas.microsoft.com/office/drawing/2014/main" id="{75A4282D-F275-44C3-A62A-F018A69DBF8F}"/>
              </a:ext>
            </a:extLst>
          </p:cNvPr>
          <p:cNvSpPr>
            <a:spLocks noChangeArrowheads="1"/>
          </p:cNvSpPr>
          <p:nvPr/>
        </p:nvSpPr>
        <p:spPr bwMode="auto">
          <a:xfrm>
            <a:off x="5906198" y="5091523"/>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71" name="Oval 8">
            <a:extLst>
              <a:ext uri="{FF2B5EF4-FFF2-40B4-BE49-F238E27FC236}">
                <a16:creationId xmlns:a16="http://schemas.microsoft.com/office/drawing/2014/main" id="{0FEBE3C4-D2BE-4275-8767-AA022CA1844D}"/>
              </a:ext>
            </a:extLst>
          </p:cNvPr>
          <p:cNvSpPr>
            <a:spLocks noChangeArrowheads="1"/>
          </p:cNvSpPr>
          <p:nvPr/>
        </p:nvSpPr>
        <p:spPr bwMode="auto">
          <a:xfrm>
            <a:off x="6482591" y="4926140"/>
            <a:ext cx="123260" cy="128636"/>
          </a:xfrm>
          <a:prstGeom prst="ellipse">
            <a:avLst/>
          </a:prstGeom>
          <a:solidFill>
            <a:srgbClr val="FF0000"/>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2" name="Oval 14">
            <a:extLst>
              <a:ext uri="{FF2B5EF4-FFF2-40B4-BE49-F238E27FC236}">
                <a16:creationId xmlns:a16="http://schemas.microsoft.com/office/drawing/2014/main" id="{6E3A2B46-9A17-4868-9D84-F973618DD7E9}"/>
              </a:ext>
            </a:extLst>
          </p:cNvPr>
          <p:cNvSpPr>
            <a:spLocks noChangeArrowheads="1"/>
          </p:cNvSpPr>
          <p:nvPr/>
        </p:nvSpPr>
        <p:spPr bwMode="auto">
          <a:xfrm>
            <a:off x="6162704" y="5050275"/>
            <a:ext cx="123260" cy="128636"/>
          </a:xfrm>
          <a:prstGeom prst="ellipse">
            <a:avLst/>
          </a:prstGeom>
          <a:solidFill>
            <a:srgbClr val="FF0000"/>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3" name="Oval 14">
            <a:extLst>
              <a:ext uri="{FF2B5EF4-FFF2-40B4-BE49-F238E27FC236}">
                <a16:creationId xmlns:a16="http://schemas.microsoft.com/office/drawing/2014/main" id="{91200D8B-A168-42D5-9E33-1A9428B0A009}"/>
              </a:ext>
            </a:extLst>
          </p:cNvPr>
          <p:cNvSpPr>
            <a:spLocks noChangeArrowheads="1"/>
          </p:cNvSpPr>
          <p:nvPr/>
        </p:nvSpPr>
        <p:spPr bwMode="auto">
          <a:xfrm>
            <a:off x="6436517" y="5270475"/>
            <a:ext cx="123260" cy="128636"/>
          </a:xfrm>
          <a:prstGeom prst="ellipse">
            <a:avLst/>
          </a:prstGeom>
          <a:solidFill>
            <a:srgbClr val="FF0000"/>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4" name="Oval 8">
            <a:extLst>
              <a:ext uri="{FF2B5EF4-FFF2-40B4-BE49-F238E27FC236}">
                <a16:creationId xmlns:a16="http://schemas.microsoft.com/office/drawing/2014/main" id="{8AA98EBD-E1CF-4387-980E-80299AC607BD}"/>
              </a:ext>
            </a:extLst>
          </p:cNvPr>
          <p:cNvSpPr>
            <a:spLocks noChangeArrowheads="1"/>
          </p:cNvSpPr>
          <p:nvPr/>
        </p:nvSpPr>
        <p:spPr bwMode="auto">
          <a:xfrm>
            <a:off x="6236065" y="4350676"/>
            <a:ext cx="123260" cy="128636"/>
          </a:xfrm>
          <a:prstGeom prst="ellipse">
            <a:avLst/>
          </a:prstGeom>
          <a:solidFill>
            <a:srgbClr val="FF0000"/>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5" name="Oval 11">
            <a:extLst>
              <a:ext uri="{FF2B5EF4-FFF2-40B4-BE49-F238E27FC236}">
                <a16:creationId xmlns:a16="http://schemas.microsoft.com/office/drawing/2014/main" id="{5A6F5342-2D13-4B39-B588-17DF4DE47F0D}"/>
              </a:ext>
            </a:extLst>
          </p:cNvPr>
          <p:cNvSpPr>
            <a:spLocks noChangeArrowheads="1"/>
          </p:cNvSpPr>
          <p:nvPr/>
        </p:nvSpPr>
        <p:spPr bwMode="auto">
          <a:xfrm>
            <a:off x="6498147" y="4390283"/>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76" name="Oval 12">
            <a:extLst>
              <a:ext uri="{FF2B5EF4-FFF2-40B4-BE49-F238E27FC236}">
                <a16:creationId xmlns:a16="http://schemas.microsoft.com/office/drawing/2014/main" id="{F0C1B376-6A9F-401D-A5B2-22833C323A04}"/>
              </a:ext>
            </a:extLst>
          </p:cNvPr>
          <p:cNvSpPr>
            <a:spLocks noChangeArrowheads="1"/>
          </p:cNvSpPr>
          <p:nvPr/>
        </p:nvSpPr>
        <p:spPr bwMode="auto">
          <a:xfrm>
            <a:off x="5528968" y="400311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7" name="Oval 8">
            <a:extLst>
              <a:ext uri="{FF2B5EF4-FFF2-40B4-BE49-F238E27FC236}">
                <a16:creationId xmlns:a16="http://schemas.microsoft.com/office/drawing/2014/main" id="{A585B5BF-616E-4171-8450-20594770D4AD}"/>
              </a:ext>
            </a:extLst>
          </p:cNvPr>
          <p:cNvSpPr>
            <a:spLocks noChangeArrowheads="1"/>
          </p:cNvSpPr>
          <p:nvPr/>
        </p:nvSpPr>
        <p:spPr bwMode="auto">
          <a:xfrm>
            <a:off x="6369800" y="4713662"/>
            <a:ext cx="123260" cy="128636"/>
          </a:xfrm>
          <a:prstGeom prst="ellipse">
            <a:avLst/>
          </a:prstGeom>
          <a:solidFill>
            <a:srgbClr val="FF0000"/>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pic>
        <p:nvPicPr>
          <p:cNvPr id="80" name="Picture 79">
            <a:extLst>
              <a:ext uri="{FF2B5EF4-FFF2-40B4-BE49-F238E27FC236}">
                <a16:creationId xmlns:a16="http://schemas.microsoft.com/office/drawing/2014/main" id="{2CDFB440-36ED-4956-ABE9-C485204E88F2}"/>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5673356" y="4244427"/>
            <a:ext cx="185143" cy="182857"/>
          </a:xfrm>
          <a:prstGeom prst="rect">
            <a:avLst/>
          </a:prstGeom>
        </p:spPr>
      </p:pic>
      <p:pic>
        <p:nvPicPr>
          <p:cNvPr id="81" name="Picture 80">
            <a:extLst>
              <a:ext uri="{FF2B5EF4-FFF2-40B4-BE49-F238E27FC236}">
                <a16:creationId xmlns:a16="http://schemas.microsoft.com/office/drawing/2014/main" id="{729C7CA2-453A-45AE-A7EB-4E8F0B173A32}"/>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5504315" y="3970284"/>
            <a:ext cx="185143" cy="182857"/>
          </a:xfrm>
          <a:prstGeom prst="rect">
            <a:avLst/>
          </a:prstGeom>
        </p:spPr>
      </p:pic>
      <p:pic>
        <p:nvPicPr>
          <p:cNvPr id="83" name="Picture 82">
            <a:extLst>
              <a:ext uri="{FF2B5EF4-FFF2-40B4-BE49-F238E27FC236}">
                <a16:creationId xmlns:a16="http://schemas.microsoft.com/office/drawing/2014/main" id="{FBD17F97-89F2-40A3-B1D8-DDC0CC4B270E}"/>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5825741" y="3820255"/>
            <a:ext cx="185143" cy="182857"/>
          </a:xfrm>
          <a:prstGeom prst="rect">
            <a:avLst/>
          </a:prstGeom>
        </p:spPr>
      </p:pic>
      <p:pic>
        <p:nvPicPr>
          <p:cNvPr id="89" name="Picture 88">
            <a:extLst>
              <a:ext uri="{FF2B5EF4-FFF2-40B4-BE49-F238E27FC236}">
                <a16:creationId xmlns:a16="http://schemas.microsoft.com/office/drawing/2014/main" id="{36EBE368-E56B-4899-B055-E97FD11928B7}"/>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216798" y="3749475"/>
            <a:ext cx="185143" cy="182857"/>
          </a:xfrm>
          <a:prstGeom prst="rect">
            <a:avLst/>
          </a:prstGeom>
        </p:spPr>
      </p:pic>
      <p:pic>
        <p:nvPicPr>
          <p:cNvPr id="91" name="Picture 90">
            <a:extLst>
              <a:ext uri="{FF2B5EF4-FFF2-40B4-BE49-F238E27FC236}">
                <a16:creationId xmlns:a16="http://schemas.microsoft.com/office/drawing/2014/main" id="{569F1239-CD31-4611-897C-88F5DDA51402}"/>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6393880" y="4088265"/>
            <a:ext cx="185143" cy="182857"/>
          </a:xfrm>
          <a:prstGeom prst="rect">
            <a:avLst/>
          </a:prstGeom>
        </p:spPr>
      </p:pic>
      <p:pic>
        <p:nvPicPr>
          <p:cNvPr id="103" name="Picture 102">
            <a:extLst>
              <a:ext uri="{FF2B5EF4-FFF2-40B4-BE49-F238E27FC236}">
                <a16:creationId xmlns:a16="http://schemas.microsoft.com/office/drawing/2014/main" id="{43C6B113-5289-4D76-B2A8-BBDCDD237C96}"/>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6020233" y="4108081"/>
            <a:ext cx="185143" cy="182857"/>
          </a:xfrm>
          <a:prstGeom prst="rect">
            <a:avLst/>
          </a:prstGeom>
        </p:spPr>
      </p:pic>
      <p:pic>
        <p:nvPicPr>
          <p:cNvPr id="105" name="Picture 104">
            <a:extLst>
              <a:ext uri="{FF2B5EF4-FFF2-40B4-BE49-F238E27FC236}">
                <a16:creationId xmlns:a16="http://schemas.microsoft.com/office/drawing/2014/main" id="{3F76A3ED-821A-4F0C-822E-7D4D8017EAF6}"/>
              </a:ext>
            </a:extLst>
          </p:cNvPr>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5452722" y="5094704"/>
            <a:ext cx="185143" cy="182857"/>
          </a:xfrm>
          <a:prstGeom prst="rect">
            <a:avLst/>
          </a:prstGeom>
        </p:spPr>
      </p:pic>
      <p:pic>
        <p:nvPicPr>
          <p:cNvPr id="106" name="Picture 105">
            <a:extLst>
              <a:ext uri="{FF2B5EF4-FFF2-40B4-BE49-F238E27FC236}">
                <a16:creationId xmlns:a16="http://schemas.microsoft.com/office/drawing/2014/main" id="{B949F277-2BBD-4C6D-BE15-EAF3CCD8D3E2}"/>
              </a:ext>
            </a:extLst>
          </p:cNvPr>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6482591" y="4349992"/>
            <a:ext cx="185143" cy="182857"/>
          </a:xfrm>
          <a:prstGeom prst="rect">
            <a:avLst/>
          </a:prstGeom>
        </p:spPr>
      </p:pic>
      <p:pic>
        <p:nvPicPr>
          <p:cNvPr id="108" name="Picture 107">
            <a:extLst>
              <a:ext uri="{FF2B5EF4-FFF2-40B4-BE49-F238E27FC236}">
                <a16:creationId xmlns:a16="http://schemas.microsoft.com/office/drawing/2014/main" id="{36215A8F-1CD6-4A98-803A-C2192264E430}"/>
              </a:ext>
            </a:extLst>
          </p:cNvPr>
          <p:cNvPicPr>
            <a:picLocks noChangeAspect="1"/>
          </p:cNvPicPr>
          <p:nvPr>
            <p:custDataLst>
              <p:tags r:id="rId11"/>
            </p:custDataLst>
          </p:nvPr>
        </p:nvPicPr>
        <p:blipFill>
          <a:blip r:embed="rId20" cstate="print">
            <a:extLst>
              <a:ext uri="{28A0092B-C50C-407E-A947-70E740481C1C}">
                <a14:useLocalDpi xmlns:a14="http://schemas.microsoft.com/office/drawing/2010/main" val="0"/>
              </a:ext>
            </a:extLst>
          </a:blip>
          <a:stretch>
            <a:fillRect/>
          </a:stretch>
        </p:blipFill>
        <p:spPr>
          <a:xfrm>
            <a:off x="5410915" y="4552144"/>
            <a:ext cx="185143" cy="182857"/>
          </a:xfrm>
          <a:prstGeom prst="rect">
            <a:avLst/>
          </a:prstGeom>
        </p:spPr>
      </p:pic>
      <p:pic>
        <p:nvPicPr>
          <p:cNvPr id="113" name="Picture 112">
            <a:extLst>
              <a:ext uri="{FF2B5EF4-FFF2-40B4-BE49-F238E27FC236}">
                <a16:creationId xmlns:a16="http://schemas.microsoft.com/office/drawing/2014/main" id="{AB9B00B0-60BC-494F-8225-63A4C3B9CD63}"/>
              </a:ext>
            </a:extLst>
          </p:cNvPr>
          <p:cNvPicPr>
            <a:picLocks noChangeAspect="1"/>
          </p:cNvPicPr>
          <p:nvPr>
            <p:custDataLst>
              <p:tags r:id="rId12"/>
            </p:custDataLst>
          </p:nvPr>
        </p:nvPicPr>
        <p:blipFill>
          <a:blip r:embed="rId20" cstate="print">
            <a:extLst>
              <a:ext uri="{28A0092B-C50C-407E-A947-70E740481C1C}">
                <a14:useLocalDpi xmlns:a14="http://schemas.microsoft.com/office/drawing/2010/main" val="0"/>
              </a:ext>
            </a:extLst>
          </a:blip>
          <a:stretch>
            <a:fillRect/>
          </a:stretch>
        </p:blipFill>
        <p:spPr>
          <a:xfrm>
            <a:off x="5755142" y="4938727"/>
            <a:ext cx="185143" cy="182857"/>
          </a:xfrm>
          <a:prstGeom prst="rect">
            <a:avLst/>
          </a:prstGeom>
        </p:spPr>
      </p:pic>
      <p:pic>
        <p:nvPicPr>
          <p:cNvPr id="114" name="Picture 113">
            <a:extLst>
              <a:ext uri="{FF2B5EF4-FFF2-40B4-BE49-F238E27FC236}">
                <a16:creationId xmlns:a16="http://schemas.microsoft.com/office/drawing/2014/main" id="{4D5682E3-9BD2-4C6B-94CB-AAF7E3652222}"/>
              </a:ext>
            </a:extLst>
          </p:cNvPr>
          <p:cNvPicPr>
            <a:picLocks noChangeAspect="1"/>
          </p:cNvPicPr>
          <p:nvPr>
            <p:custDataLst>
              <p:tags r:id="rId13"/>
            </p:custDataLst>
          </p:nvPr>
        </p:nvPicPr>
        <p:blipFill>
          <a:blip r:embed="rId20" cstate="print">
            <a:extLst>
              <a:ext uri="{28A0092B-C50C-407E-A947-70E740481C1C}">
                <a14:useLocalDpi xmlns:a14="http://schemas.microsoft.com/office/drawing/2010/main" val="0"/>
              </a:ext>
            </a:extLst>
          </a:blip>
          <a:stretch>
            <a:fillRect/>
          </a:stretch>
        </p:blipFill>
        <p:spPr>
          <a:xfrm>
            <a:off x="6086121" y="4629007"/>
            <a:ext cx="185143" cy="182857"/>
          </a:xfrm>
          <a:prstGeom prst="rect">
            <a:avLst/>
          </a:prstGeom>
        </p:spPr>
      </p:pic>
      <p:pic>
        <p:nvPicPr>
          <p:cNvPr id="115" name="Picture 114">
            <a:extLst>
              <a:ext uri="{FF2B5EF4-FFF2-40B4-BE49-F238E27FC236}">
                <a16:creationId xmlns:a16="http://schemas.microsoft.com/office/drawing/2014/main" id="{541E3A6D-CC6C-47F8-B6F6-66BD182E59D7}"/>
              </a:ext>
            </a:extLst>
          </p:cNvPr>
          <p:cNvPicPr>
            <a:picLocks noChangeAspect="1"/>
          </p:cNvPicPr>
          <p:nvPr>
            <p:custDataLst>
              <p:tags r:id="rId14"/>
            </p:custDataLst>
          </p:nvPr>
        </p:nvPicPr>
        <p:blipFill>
          <a:blip r:embed="rId20" cstate="print">
            <a:extLst>
              <a:ext uri="{28A0092B-C50C-407E-A947-70E740481C1C}">
                <a14:useLocalDpi xmlns:a14="http://schemas.microsoft.com/office/drawing/2010/main" val="0"/>
              </a:ext>
            </a:extLst>
          </a:blip>
          <a:stretch>
            <a:fillRect/>
          </a:stretch>
        </p:blipFill>
        <p:spPr>
          <a:xfrm>
            <a:off x="6336895" y="4683458"/>
            <a:ext cx="185143" cy="182857"/>
          </a:xfrm>
          <a:prstGeom prst="rect">
            <a:avLst/>
          </a:prstGeom>
        </p:spPr>
      </p:pic>
      <p:pic>
        <p:nvPicPr>
          <p:cNvPr id="116" name="Picture 115">
            <a:extLst>
              <a:ext uri="{FF2B5EF4-FFF2-40B4-BE49-F238E27FC236}">
                <a16:creationId xmlns:a16="http://schemas.microsoft.com/office/drawing/2014/main" id="{07E6FE65-5AFF-48ED-9F1E-1BF663BA7EC5}"/>
              </a:ext>
            </a:extLst>
          </p:cNvPr>
          <p:cNvPicPr>
            <a:picLocks noChangeAspect="1"/>
          </p:cNvPicPr>
          <p:nvPr>
            <p:custDataLst>
              <p:tags r:id="rId15"/>
            </p:custDataLst>
          </p:nvPr>
        </p:nvPicPr>
        <p:blipFill>
          <a:blip r:embed="rId20" cstate="print">
            <a:extLst>
              <a:ext uri="{28A0092B-C50C-407E-A947-70E740481C1C}">
                <a14:useLocalDpi xmlns:a14="http://schemas.microsoft.com/office/drawing/2010/main" val="0"/>
              </a:ext>
            </a:extLst>
          </a:blip>
          <a:stretch>
            <a:fillRect/>
          </a:stretch>
        </p:blipFill>
        <p:spPr>
          <a:xfrm>
            <a:off x="6455431" y="4896499"/>
            <a:ext cx="185143" cy="182857"/>
          </a:xfrm>
          <a:prstGeom prst="rect">
            <a:avLst/>
          </a:prstGeom>
        </p:spPr>
      </p:pic>
      <p:pic>
        <p:nvPicPr>
          <p:cNvPr id="118" name="Picture 117">
            <a:extLst>
              <a:ext uri="{FF2B5EF4-FFF2-40B4-BE49-F238E27FC236}">
                <a16:creationId xmlns:a16="http://schemas.microsoft.com/office/drawing/2014/main" id="{B7E446F1-3C42-4CC9-A071-CE742F21CE24}"/>
              </a:ext>
            </a:extLst>
          </p:cNvPr>
          <p:cNvPicPr>
            <a:picLocks noChangeAspect="1"/>
          </p:cNvPicPr>
          <p:nvPr>
            <p:custDataLst>
              <p:tags r:id="rId16"/>
            </p:custDataLst>
          </p:nvPr>
        </p:nvPicPr>
        <p:blipFill>
          <a:blip r:embed="rId20" cstate="print">
            <a:extLst>
              <a:ext uri="{28A0092B-C50C-407E-A947-70E740481C1C}">
                <a14:useLocalDpi xmlns:a14="http://schemas.microsoft.com/office/drawing/2010/main" val="0"/>
              </a:ext>
            </a:extLst>
          </a:blip>
          <a:stretch>
            <a:fillRect/>
          </a:stretch>
        </p:blipFill>
        <p:spPr>
          <a:xfrm>
            <a:off x="6419138" y="5256336"/>
            <a:ext cx="185143" cy="182857"/>
          </a:xfrm>
          <a:prstGeom prst="rect">
            <a:avLst/>
          </a:prstGeom>
        </p:spPr>
      </p:pic>
      <p:pic>
        <p:nvPicPr>
          <p:cNvPr id="120" name="Picture 119">
            <a:extLst>
              <a:ext uri="{FF2B5EF4-FFF2-40B4-BE49-F238E27FC236}">
                <a16:creationId xmlns:a16="http://schemas.microsoft.com/office/drawing/2014/main" id="{5885C4F1-E6B8-4489-9CF4-DDD7BB3D4997}"/>
              </a:ext>
            </a:extLst>
          </p:cNvPr>
          <p:cNvPicPr>
            <a:picLocks noChangeAspect="1"/>
          </p:cNvPicPr>
          <p:nvPr>
            <p:custDataLst>
              <p:tags r:id="rId17"/>
            </p:custDataLst>
          </p:nvPr>
        </p:nvPicPr>
        <p:blipFill>
          <a:blip r:embed="rId20" cstate="print">
            <a:extLst>
              <a:ext uri="{28A0092B-C50C-407E-A947-70E740481C1C}">
                <a14:useLocalDpi xmlns:a14="http://schemas.microsoft.com/office/drawing/2010/main" val="0"/>
              </a:ext>
            </a:extLst>
          </a:blip>
          <a:stretch>
            <a:fillRect/>
          </a:stretch>
        </p:blipFill>
        <p:spPr>
          <a:xfrm>
            <a:off x="6125955" y="5026049"/>
            <a:ext cx="185143" cy="182857"/>
          </a:xfrm>
          <a:prstGeom prst="rect">
            <a:avLst/>
          </a:prstGeom>
        </p:spPr>
      </p:pic>
      <p:pic>
        <p:nvPicPr>
          <p:cNvPr id="121" name="Picture 120">
            <a:extLst>
              <a:ext uri="{FF2B5EF4-FFF2-40B4-BE49-F238E27FC236}">
                <a16:creationId xmlns:a16="http://schemas.microsoft.com/office/drawing/2014/main" id="{F5CC7546-8A88-4D04-B311-C6B2E30444FD}"/>
              </a:ext>
            </a:extLst>
          </p:cNvPr>
          <p:cNvPicPr>
            <a:picLocks noChangeAspect="1"/>
          </p:cNvPicPr>
          <p:nvPr>
            <p:custDataLst>
              <p:tags r:id="rId18"/>
            </p:custDataLst>
          </p:nvPr>
        </p:nvPicPr>
        <p:blipFill>
          <a:blip r:embed="rId20" cstate="print">
            <a:extLst>
              <a:ext uri="{28A0092B-C50C-407E-A947-70E740481C1C}">
                <a14:useLocalDpi xmlns:a14="http://schemas.microsoft.com/office/drawing/2010/main" val="0"/>
              </a:ext>
            </a:extLst>
          </a:blip>
          <a:stretch>
            <a:fillRect/>
          </a:stretch>
        </p:blipFill>
        <p:spPr>
          <a:xfrm>
            <a:off x="6030375" y="5247085"/>
            <a:ext cx="185143" cy="182857"/>
          </a:xfrm>
          <a:prstGeom prst="rect">
            <a:avLst/>
          </a:prstGeom>
        </p:spPr>
      </p:pic>
      <p:sp>
        <p:nvSpPr>
          <p:cNvPr id="78" name="TextBox 77">
            <a:extLst>
              <a:ext uri="{FF2B5EF4-FFF2-40B4-BE49-F238E27FC236}">
                <a16:creationId xmlns:a16="http://schemas.microsoft.com/office/drawing/2014/main" id="{4752D36E-C549-414D-87A8-24E9D14E61F9}"/>
              </a:ext>
            </a:extLst>
          </p:cNvPr>
          <p:cNvSpPr txBox="1"/>
          <p:nvPr/>
        </p:nvSpPr>
        <p:spPr>
          <a:xfrm>
            <a:off x="2768461" y="1080000"/>
            <a:ext cx="3607078" cy="461665"/>
          </a:xfrm>
          <a:prstGeom prst="rect">
            <a:avLst/>
          </a:prstGeom>
          <a:noFill/>
        </p:spPr>
        <p:txBody>
          <a:bodyPr wrap="none" rtlCol="0">
            <a:spAutoFit/>
          </a:bodyPr>
          <a:lstStyle/>
          <a:p>
            <a:pPr algn="ctr"/>
            <a:r>
              <a:rPr lang="en-US" altLang="zh-CN" sz="2400" dirty="0"/>
              <a:t>Data distribution mismatch </a:t>
            </a:r>
          </a:p>
        </p:txBody>
      </p:sp>
    </p:spTree>
    <p:extLst>
      <p:ext uri="{BB962C8B-B14F-4D97-AF65-F5344CB8AC3E}">
        <p14:creationId xmlns:p14="http://schemas.microsoft.com/office/powerpoint/2010/main" val="1915255802"/>
      </p:ext>
    </p:extLst>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E22F1A8-0F3C-44A9-91A8-6DC3C827B52F}"/>
              </a:ext>
            </a:extLst>
          </p:cNvPr>
          <p:cNvCxnSpPr>
            <a:cxnSpLocks/>
          </p:cNvCxnSpPr>
          <p:nvPr/>
        </p:nvCxnSpPr>
        <p:spPr>
          <a:xfrm>
            <a:off x="1760487" y="3804598"/>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64B6C96-A913-41B0-9B18-E5D801F99BE4}"/>
              </a:ext>
            </a:extLst>
          </p:cNvPr>
          <p:cNvGrpSpPr/>
          <p:nvPr/>
        </p:nvGrpSpPr>
        <p:grpSpPr>
          <a:xfrm>
            <a:off x="1966401" y="3053473"/>
            <a:ext cx="1666482" cy="2123786"/>
            <a:chOff x="1655621" y="3566804"/>
            <a:chExt cx="1666482" cy="2123786"/>
          </a:xfrm>
        </p:grpSpPr>
        <p:sp>
          <p:nvSpPr>
            <p:cNvPr id="5" name="Oval 8">
              <a:extLst>
                <a:ext uri="{FF2B5EF4-FFF2-40B4-BE49-F238E27FC236}">
                  <a16:creationId xmlns:a16="http://schemas.microsoft.com/office/drawing/2014/main" id="{0675083D-1D9F-4241-94CB-AD5C6268A28E}"/>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 name="Oval 9">
              <a:extLst>
                <a:ext uri="{FF2B5EF4-FFF2-40B4-BE49-F238E27FC236}">
                  <a16:creationId xmlns:a16="http://schemas.microsoft.com/office/drawing/2014/main" id="{F669B590-3561-45F9-9067-BF133572EB2D}"/>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 name="Oval 10">
              <a:extLst>
                <a:ext uri="{FF2B5EF4-FFF2-40B4-BE49-F238E27FC236}">
                  <a16:creationId xmlns:a16="http://schemas.microsoft.com/office/drawing/2014/main" id="{54AE86E2-6C68-4678-908D-AA1BE97D6D9D}"/>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 name="Oval 11">
              <a:extLst>
                <a:ext uri="{FF2B5EF4-FFF2-40B4-BE49-F238E27FC236}">
                  <a16:creationId xmlns:a16="http://schemas.microsoft.com/office/drawing/2014/main" id="{8D48D0E1-95DA-4E20-ABB3-5EDAD60FD9C4}"/>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9" name="Oval 12">
              <a:extLst>
                <a:ext uri="{FF2B5EF4-FFF2-40B4-BE49-F238E27FC236}">
                  <a16:creationId xmlns:a16="http://schemas.microsoft.com/office/drawing/2014/main" id="{A4210335-12EC-4902-AD45-05C2316CE93F}"/>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 name="Oval 13">
              <a:extLst>
                <a:ext uri="{FF2B5EF4-FFF2-40B4-BE49-F238E27FC236}">
                  <a16:creationId xmlns:a16="http://schemas.microsoft.com/office/drawing/2014/main" id="{95CA9AC5-94B5-4290-BE46-01D4AD72E942}"/>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 name="Oval 14">
              <a:extLst>
                <a:ext uri="{FF2B5EF4-FFF2-40B4-BE49-F238E27FC236}">
                  <a16:creationId xmlns:a16="http://schemas.microsoft.com/office/drawing/2014/main" id="{5DE039AF-1388-4C46-B215-B644973A134E}"/>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2" name="Oval 15">
              <a:extLst>
                <a:ext uri="{FF2B5EF4-FFF2-40B4-BE49-F238E27FC236}">
                  <a16:creationId xmlns:a16="http://schemas.microsoft.com/office/drawing/2014/main" id="{FFB4AC94-ABFF-43EE-9A54-EA9BA413067D}"/>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3" name="Oval 28">
              <a:extLst>
                <a:ext uri="{FF2B5EF4-FFF2-40B4-BE49-F238E27FC236}">
                  <a16:creationId xmlns:a16="http://schemas.microsoft.com/office/drawing/2014/main" id="{8499FAF8-3ECA-4BE1-A7CA-2EB2F822AC9C}"/>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14" name="TextBox 33">
              <a:extLst>
                <a:ext uri="{FF2B5EF4-FFF2-40B4-BE49-F238E27FC236}">
                  <a16:creationId xmlns:a16="http://schemas.microsoft.com/office/drawing/2014/main" id="{61BB7F0F-2529-4042-A581-78D84C1C069A}"/>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5" name="Oval 8">
              <a:extLst>
                <a:ext uri="{FF2B5EF4-FFF2-40B4-BE49-F238E27FC236}">
                  <a16:creationId xmlns:a16="http://schemas.microsoft.com/office/drawing/2014/main" id="{1CB173E9-DBAF-4248-9070-501C49130643}"/>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6" name="Oval 11">
              <a:extLst>
                <a:ext uri="{FF2B5EF4-FFF2-40B4-BE49-F238E27FC236}">
                  <a16:creationId xmlns:a16="http://schemas.microsoft.com/office/drawing/2014/main" id="{EE20124D-F49F-422E-AE40-545383A5B05F}"/>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7" name="Oval 14">
              <a:extLst>
                <a:ext uri="{FF2B5EF4-FFF2-40B4-BE49-F238E27FC236}">
                  <a16:creationId xmlns:a16="http://schemas.microsoft.com/office/drawing/2014/main" id="{3BF49CBD-08B5-46FC-B0A3-A5C2B7B69F2B}"/>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 name="TextBox 33">
              <a:extLst>
                <a:ext uri="{FF2B5EF4-FFF2-40B4-BE49-F238E27FC236}">
                  <a16:creationId xmlns:a16="http://schemas.microsoft.com/office/drawing/2014/main" id="{8038FDB0-3507-4D76-BCEA-50ABA683AFF0}"/>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9" name="Oval 8">
              <a:extLst>
                <a:ext uri="{FF2B5EF4-FFF2-40B4-BE49-F238E27FC236}">
                  <a16:creationId xmlns:a16="http://schemas.microsoft.com/office/drawing/2014/main" id="{6666CDC4-888F-4677-AF7E-9053B1DA1AD7}"/>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0" name="Oval 14">
              <a:extLst>
                <a:ext uri="{FF2B5EF4-FFF2-40B4-BE49-F238E27FC236}">
                  <a16:creationId xmlns:a16="http://schemas.microsoft.com/office/drawing/2014/main" id="{143E15E4-D121-4AA3-B062-C0ABCEF423E2}"/>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1" name="Oval 14">
              <a:extLst>
                <a:ext uri="{FF2B5EF4-FFF2-40B4-BE49-F238E27FC236}">
                  <a16:creationId xmlns:a16="http://schemas.microsoft.com/office/drawing/2014/main" id="{E5AB9B40-582B-4FB2-8EA0-AF7BF2A8E5A1}"/>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2" name="Oval 8">
              <a:extLst>
                <a:ext uri="{FF2B5EF4-FFF2-40B4-BE49-F238E27FC236}">
                  <a16:creationId xmlns:a16="http://schemas.microsoft.com/office/drawing/2014/main" id="{FF49529A-D630-4B57-828A-EEF4CB12926D}"/>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3" name="Oval 11">
              <a:extLst>
                <a:ext uri="{FF2B5EF4-FFF2-40B4-BE49-F238E27FC236}">
                  <a16:creationId xmlns:a16="http://schemas.microsoft.com/office/drawing/2014/main" id="{C91F8AC6-F839-494E-9B28-33B8197DBB9B}"/>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4" name="Oval 12">
              <a:extLst>
                <a:ext uri="{FF2B5EF4-FFF2-40B4-BE49-F238E27FC236}">
                  <a16:creationId xmlns:a16="http://schemas.microsoft.com/office/drawing/2014/main" id="{7F708E29-1D0F-46DA-A8DF-920159497FE0}"/>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5" name="Oval 8">
              <a:extLst>
                <a:ext uri="{FF2B5EF4-FFF2-40B4-BE49-F238E27FC236}">
                  <a16:creationId xmlns:a16="http://schemas.microsoft.com/office/drawing/2014/main" id="{C1F9A4C1-E6E9-4705-ACD9-94C66BF7A3E4}"/>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pic>
        <p:nvPicPr>
          <p:cNvPr id="26" name="Picture 25">
            <a:extLst>
              <a:ext uri="{FF2B5EF4-FFF2-40B4-BE49-F238E27FC236}">
                <a16:creationId xmlns:a16="http://schemas.microsoft.com/office/drawing/2014/main" id="{47D523A9-257B-45C0-B707-463A36356C1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935334" y="3744035"/>
            <a:ext cx="185143" cy="182857"/>
          </a:xfrm>
          <a:prstGeom prst="rect">
            <a:avLst/>
          </a:prstGeom>
        </p:spPr>
      </p:pic>
      <p:pic>
        <p:nvPicPr>
          <p:cNvPr id="27" name="Picture 26">
            <a:extLst>
              <a:ext uri="{FF2B5EF4-FFF2-40B4-BE49-F238E27FC236}">
                <a16:creationId xmlns:a16="http://schemas.microsoft.com/office/drawing/2014/main" id="{60C656F4-324B-41CE-9FE9-CAEAB23AA2A1}"/>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467417" y="4083760"/>
            <a:ext cx="185143" cy="182857"/>
          </a:xfrm>
          <a:prstGeom prst="rect">
            <a:avLst/>
          </a:prstGeom>
        </p:spPr>
      </p:pic>
      <p:sp>
        <p:nvSpPr>
          <p:cNvPr id="28" name="TextBox 27">
            <a:extLst>
              <a:ext uri="{FF2B5EF4-FFF2-40B4-BE49-F238E27FC236}">
                <a16:creationId xmlns:a16="http://schemas.microsoft.com/office/drawing/2014/main" id="{C3B1F723-508B-4613-A103-7BEB5B842922}"/>
              </a:ext>
            </a:extLst>
          </p:cNvPr>
          <p:cNvSpPr txBox="1"/>
          <p:nvPr/>
        </p:nvSpPr>
        <p:spPr>
          <a:xfrm>
            <a:off x="2070889" y="2404371"/>
            <a:ext cx="1285801" cy="369332"/>
          </a:xfrm>
          <a:prstGeom prst="rect">
            <a:avLst/>
          </a:prstGeom>
          <a:noFill/>
        </p:spPr>
        <p:txBody>
          <a:bodyPr wrap="none" rtlCol="0">
            <a:spAutoFit/>
          </a:bodyPr>
          <a:lstStyle/>
          <a:p>
            <a:pPr algn="l"/>
            <a:r>
              <a:rPr lang="en-US" altLang="zh-CN" dirty="0"/>
              <a:t>Training set</a:t>
            </a:r>
            <a:endParaRPr lang="zh-CN" altLang="en-US" dirty="0" err="1"/>
          </a:p>
        </p:txBody>
      </p:sp>
      <p:sp>
        <p:nvSpPr>
          <p:cNvPr id="29" name="TextBox 28">
            <a:extLst>
              <a:ext uri="{FF2B5EF4-FFF2-40B4-BE49-F238E27FC236}">
                <a16:creationId xmlns:a16="http://schemas.microsoft.com/office/drawing/2014/main" id="{E7EB039C-605F-4F7F-A3B5-8B5C3605CCC9}"/>
              </a:ext>
            </a:extLst>
          </p:cNvPr>
          <p:cNvSpPr txBox="1"/>
          <p:nvPr/>
        </p:nvSpPr>
        <p:spPr>
          <a:xfrm>
            <a:off x="6433575" y="2393123"/>
            <a:ext cx="1175258" cy="369332"/>
          </a:xfrm>
          <a:prstGeom prst="rect">
            <a:avLst/>
          </a:prstGeom>
          <a:noFill/>
        </p:spPr>
        <p:txBody>
          <a:bodyPr wrap="none" rtlCol="0">
            <a:spAutoFit/>
          </a:bodyPr>
          <a:lstStyle/>
          <a:p>
            <a:pPr algn="l"/>
            <a:r>
              <a:rPr lang="en-US" altLang="zh-CN" dirty="0"/>
              <a:t>Testing set</a:t>
            </a:r>
            <a:endParaRPr lang="zh-CN" altLang="en-US" dirty="0" err="1"/>
          </a:p>
        </p:txBody>
      </p:sp>
      <p:cxnSp>
        <p:nvCxnSpPr>
          <p:cNvPr id="30" name="Straight Connector 29">
            <a:extLst>
              <a:ext uri="{FF2B5EF4-FFF2-40B4-BE49-F238E27FC236}">
                <a16:creationId xmlns:a16="http://schemas.microsoft.com/office/drawing/2014/main" id="{763BC236-3FAA-4F1D-99E8-8AB87981770E}"/>
              </a:ext>
            </a:extLst>
          </p:cNvPr>
          <p:cNvCxnSpPr>
            <a:cxnSpLocks/>
          </p:cNvCxnSpPr>
          <p:nvPr/>
        </p:nvCxnSpPr>
        <p:spPr>
          <a:xfrm>
            <a:off x="5966443" y="3355336"/>
            <a:ext cx="2261159" cy="46606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1" name="Oval 8">
            <a:extLst>
              <a:ext uri="{FF2B5EF4-FFF2-40B4-BE49-F238E27FC236}">
                <a16:creationId xmlns:a16="http://schemas.microsoft.com/office/drawing/2014/main" id="{FCCF470D-EC57-495C-987A-59539600333C}"/>
              </a:ext>
            </a:extLst>
          </p:cNvPr>
          <p:cNvSpPr>
            <a:spLocks noChangeArrowheads="1"/>
          </p:cNvSpPr>
          <p:nvPr/>
        </p:nvSpPr>
        <p:spPr bwMode="auto">
          <a:xfrm>
            <a:off x="7030354" y="365835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2" name="Oval 10">
            <a:extLst>
              <a:ext uri="{FF2B5EF4-FFF2-40B4-BE49-F238E27FC236}">
                <a16:creationId xmlns:a16="http://schemas.microsoft.com/office/drawing/2014/main" id="{7B8C8C11-DD4B-48A4-A4FA-BDEC5F87418E}"/>
              </a:ext>
            </a:extLst>
          </p:cNvPr>
          <p:cNvSpPr>
            <a:spLocks noChangeArrowheads="1"/>
          </p:cNvSpPr>
          <p:nvPr/>
        </p:nvSpPr>
        <p:spPr bwMode="auto">
          <a:xfrm>
            <a:off x="6343542" y="3585286"/>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3" name="Oval 11">
            <a:extLst>
              <a:ext uri="{FF2B5EF4-FFF2-40B4-BE49-F238E27FC236}">
                <a16:creationId xmlns:a16="http://schemas.microsoft.com/office/drawing/2014/main" id="{520BDF2D-C5CD-4FD0-BCBD-40681100AB6D}"/>
              </a:ext>
            </a:extLst>
          </p:cNvPr>
          <p:cNvSpPr>
            <a:spLocks noChangeArrowheads="1"/>
          </p:cNvSpPr>
          <p:nvPr/>
        </p:nvSpPr>
        <p:spPr bwMode="auto">
          <a:xfrm>
            <a:off x="6959670" y="314719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34" name="Oval 12">
            <a:extLst>
              <a:ext uri="{FF2B5EF4-FFF2-40B4-BE49-F238E27FC236}">
                <a16:creationId xmlns:a16="http://schemas.microsoft.com/office/drawing/2014/main" id="{65F715C7-7CB0-4E19-A61B-EC02794962AB}"/>
              </a:ext>
            </a:extLst>
          </p:cNvPr>
          <p:cNvSpPr>
            <a:spLocks noChangeArrowheads="1"/>
          </p:cNvSpPr>
          <p:nvPr/>
        </p:nvSpPr>
        <p:spPr bwMode="auto">
          <a:xfrm>
            <a:off x="6615511" y="327785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5" name="Oval 14">
            <a:extLst>
              <a:ext uri="{FF2B5EF4-FFF2-40B4-BE49-F238E27FC236}">
                <a16:creationId xmlns:a16="http://schemas.microsoft.com/office/drawing/2014/main" id="{940CB29F-D8AF-474F-B931-1B72121D47E6}"/>
              </a:ext>
            </a:extLst>
          </p:cNvPr>
          <p:cNvSpPr>
            <a:spLocks noChangeArrowheads="1"/>
          </p:cNvSpPr>
          <p:nvPr/>
        </p:nvSpPr>
        <p:spPr bwMode="auto">
          <a:xfrm>
            <a:off x="6674496" y="367703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6" name="Oval 28">
            <a:extLst>
              <a:ext uri="{FF2B5EF4-FFF2-40B4-BE49-F238E27FC236}">
                <a16:creationId xmlns:a16="http://schemas.microsoft.com/office/drawing/2014/main" id="{B25D6B37-47CF-4763-B883-DFA264D91989}"/>
              </a:ext>
            </a:extLst>
          </p:cNvPr>
          <p:cNvSpPr>
            <a:spLocks noChangeArrowheads="1"/>
          </p:cNvSpPr>
          <p:nvPr/>
        </p:nvSpPr>
        <p:spPr bwMode="auto">
          <a:xfrm rot="16200000">
            <a:off x="5920015" y="3250519"/>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37" name="TextBox 33">
            <a:extLst>
              <a:ext uri="{FF2B5EF4-FFF2-40B4-BE49-F238E27FC236}">
                <a16:creationId xmlns:a16="http://schemas.microsoft.com/office/drawing/2014/main" id="{83C77617-68CD-40E0-8C67-6F4169E233CB}"/>
              </a:ext>
            </a:extLst>
          </p:cNvPr>
          <p:cNvSpPr>
            <a:spLocks noChangeArrowheads="1"/>
          </p:cNvSpPr>
          <p:nvPr/>
        </p:nvSpPr>
        <p:spPr bwMode="auto">
          <a:xfrm>
            <a:off x="6750378" y="3460582"/>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38" name="Oval 8">
            <a:extLst>
              <a:ext uri="{FF2B5EF4-FFF2-40B4-BE49-F238E27FC236}">
                <a16:creationId xmlns:a16="http://schemas.microsoft.com/office/drawing/2014/main" id="{7F23E682-2AEC-43F8-86D6-9A74194B968F}"/>
              </a:ext>
            </a:extLst>
          </p:cNvPr>
          <p:cNvSpPr>
            <a:spLocks noChangeArrowheads="1"/>
          </p:cNvSpPr>
          <p:nvPr/>
        </p:nvSpPr>
        <p:spPr bwMode="auto">
          <a:xfrm>
            <a:off x="6405172" y="4136433"/>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9" name="Oval 11">
            <a:extLst>
              <a:ext uri="{FF2B5EF4-FFF2-40B4-BE49-F238E27FC236}">
                <a16:creationId xmlns:a16="http://schemas.microsoft.com/office/drawing/2014/main" id="{EFF96F8C-72A9-4B39-9AFF-AB7C6CFBF9A8}"/>
              </a:ext>
            </a:extLst>
          </p:cNvPr>
          <p:cNvSpPr>
            <a:spLocks noChangeArrowheads="1"/>
          </p:cNvSpPr>
          <p:nvPr/>
        </p:nvSpPr>
        <p:spPr bwMode="auto">
          <a:xfrm>
            <a:off x="6688689" y="397083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0" name="Oval 14">
            <a:extLst>
              <a:ext uri="{FF2B5EF4-FFF2-40B4-BE49-F238E27FC236}">
                <a16:creationId xmlns:a16="http://schemas.microsoft.com/office/drawing/2014/main" id="{5F27981C-FDCE-42D6-BDF8-568CC8627C96}"/>
              </a:ext>
            </a:extLst>
          </p:cNvPr>
          <p:cNvSpPr>
            <a:spLocks noChangeArrowheads="1"/>
          </p:cNvSpPr>
          <p:nvPr/>
        </p:nvSpPr>
        <p:spPr bwMode="auto">
          <a:xfrm>
            <a:off x="6981907" y="4265069"/>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1" name="TextBox 33">
            <a:extLst>
              <a:ext uri="{FF2B5EF4-FFF2-40B4-BE49-F238E27FC236}">
                <a16:creationId xmlns:a16="http://schemas.microsoft.com/office/drawing/2014/main" id="{6BF8B82B-8DAC-4D8C-AE51-59F41ACE420F}"/>
              </a:ext>
            </a:extLst>
          </p:cNvPr>
          <p:cNvSpPr>
            <a:spLocks noChangeArrowheads="1"/>
          </p:cNvSpPr>
          <p:nvPr/>
        </p:nvSpPr>
        <p:spPr bwMode="auto">
          <a:xfrm>
            <a:off x="6823747" y="409059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42" name="Oval 8">
            <a:extLst>
              <a:ext uri="{FF2B5EF4-FFF2-40B4-BE49-F238E27FC236}">
                <a16:creationId xmlns:a16="http://schemas.microsoft.com/office/drawing/2014/main" id="{E771D97A-35FF-4944-9D80-F29CAB3C578A}"/>
              </a:ext>
            </a:extLst>
          </p:cNvPr>
          <p:cNvSpPr>
            <a:spLocks noChangeArrowheads="1"/>
          </p:cNvSpPr>
          <p:nvPr/>
        </p:nvSpPr>
        <p:spPr bwMode="auto">
          <a:xfrm>
            <a:off x="7400140" y="39252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3" name="Oval 14">
            <a:extLst>
              <a:ext uri="{FF2B5EF4-FFF2-40B4-BE49-F238E27FC236}">
                <a16:creationId xmlns:a16="http://schemas.microsoft.com/office/drawing/2014/main" id="{38535DBD-D183-4F86-8B26-CC9D977BC481}"/>
              </a:ext>
            </a:extLst>
          </p:cNvPr>
          <p:cNvSpPr>
            <a:spLocks noChangeArrowheads="1"/>
          </p:cNvSpPr>
          <p:nvPr/>
        </p:nvSpPr>
        <p:spPr bwMode="auto">
          <a:xfrm>
            <a:off x="7080253" y="404934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4" name="Oval 14">
            <a:extLst>
              <a:ext uri="{FF2B5EF4-FFF2-40B4-BE49-F238E27FC236}">
                <a16:creationId xmlns:a16="http://schemas.microsoft.com/office/drawing/2014/main" id="{95EE7886-8711-4473-BD4D-FAEF0C1B1F68}"/>
              </a:ext>
            </a:extLst>
          </p:cNvPr>
          <p:cNvSpPr>
            <a:spLocks noChangeArrowheads="1"/>
          </p:cNvSpPr>
          <p:nvPr/>
        </p:nvSpPr>
        <p:spPr bwMode="auto">
          <a:xfrm>
            <a:off x="7354066" y="426954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5" name="Oval 8">
            <a:extLst>
              <a:ext uri="{FF2B5EF4-FFF2-40B4-BE49-F238E27FC236}">
                <a16:creationId xmlns:a16="http://schemas.microsoft.com/office/drawing/2014/main" id="{9FACF7E9-9C31-4BB2-82F5-3A1D1AB512D7}"/>
              </a:ext>
            </a:extLst>
          </p:cNvPr>
          <p:cNvSpPr>
            <a:spLocks noChangeArrowheads="1"/>
          </p:cNvSpPr>
          <p:nvPr/>
        </p:nvSpPr>
        <p:spPr bwMode="auto">
          <a:xfrm>
            <a:off x="7153614" y="3349743"/>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6" name="Oval 11">
            <a:extLst>
              <a:ext uri="{FF2B5EF4-FFF2-40B4-BE49-F238E27FC236}">
                <a16:creationId xmlns:a16="http://schemas.microsoft.com/office/drawing/2014/main" id="{91112778-1659-4641-B2A0-0F9C5FAA519D}"/>
              </a:ext>
            </a:extLst>
          </p:cNvPr>
          <p:cNvSpPr>
            <a:spLocks noChangeArrowheads="1"/>
          </p:cNvSpPr>
          <p:nvPr/>
        </p:nvSpPr>
        <p:spPr bwMode="auto">
          <a:xfrm>
            <a:off x="7415696" y="3389350"/>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7" name="Oval 8">
            <a:extLst>
              <a:ext uri="{FF2B5EF4-FFF2-40B4-BE49-F238E27FC236}">
                <a16:creationId xmlns:a16="http://schemas.microsoft.com/office/drawing/2014/main" id="{DC9010F1-734C-44AA-B736-CFF3FF4AA30E}"/>
              </a:ext>
            </a:extLst>
          </p:cNvPr>
          <p:cNvSpPr>
            <a:spLocks noChangeArrowheads="1"/>
          </p:cNvSpPr>
          <p:nvPr/>
        </p:nvSpPr>
        <p:spPr bwMode="auto">
          <a:xfrm>
            <a:off x="7287349" y="3712729"/>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pic>
        <p:nvPicPr>
          <p:cNvPr id="53" name="Picture 52">
            <a:extLst>
              <a:ext uri="{FF2B5EF4-FFF2-40B4-BE49-F238E27FC236}">
                <a16:creationId xmlns:a16="http://schemas.microsoft.com/office/drawing/2014/main" id="{CDDA4353-79C5-4BF1-B3B8-64864B8044A1}"/>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7122672" y="3319644"/>
            <a:ext cx="185143" cy="182857"/>
          </a:xfrm>
          <a:prstGeom prst="rect">
            <a:avLst/>
          </a:prstGeom>
        </p:spPr>
      </p:pic>
      <p:pic>
        <p:nvPicPr>
          <p:cNvPr id="54" name="Picture 53">
            <a:extLst>
              <a:ext uri="{FF2B5EF4-FFF2-40B4-BE49-F238E27FC236}">
                <a16:creationId xmlns:a16="http://schemas.microsoft.com/office/drawing/2014/main" id="{E49358DB-2EE0-4A55-AF8F-21DF9A26BA70}"/>
              </a:ext>
            </a:extLst>
          </p:cNvPr>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6654206" y="3658350"/>
            <a:ext cx="185143" cy="182857"/>
          </a:xfrm>
          <a:prstGeom prst="rect">
            <a:avLst/>
          </a:prstGeom>
        </p:spPr>
      </p:pic>
      <p:sp>
        <p:nvSpPr>
          <p:cNvPr id="55" name="Arrow: Right 54">
            <a:extLst>
              <a:ext uri="{FF2B5EF4-FFF2-40B4-BE49-F238E27FC236}">
                <a16:creationId xmlns:a16="http://schemas.microsoft.com/office/drawing/2014/main" id="{271F156E-C214-4BA5-8C75-AFEA9E4EA9D7}"/>
              </a:ext>
            </a:extLst>
          </p:cNvPr>
          <p:cNvSpPr/>
          <p:nvPr/>
        </p:nvSpPr>
        <p:spPr>
          <a:xfrm>
            <a:off x="3924066" y="3845152"/>
            <a:ext cx="2069731" cy="3104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a:extLst>
              <a:ext uri="{FF2B5EF4-FFF2-40B4-BE49-F238E27FC236}">
                <a16:creationId xmlns:a16="http://schemas.microsoft.com/office/drawing/2014/main" id="{74C1ADD3-0D07-4DB9-A148-64CD38253F1F}"/>
              </a:ext>
            </a:extLst>
          </p:cNvPr>
          <p:cNvSpPr txBox="1"/>
          <p:nvPr/>
        </p:nvSpPr>
        <p:spPr>
          <a:xfrm>
            <a:off x="3862684" y="3245358"/>
            <a:ext cx="1930871" cy="646331"/>
          </a:xfrm>
          <a:prstGeom prst="rect">
            <a:avLst/>
          </a:prstGeom>
          <a:noFill/>
        </p:spPr>
        <p:txBody>
          <a:bodyPr wrap="square" rtlCol="0">
            <a:spAutoFit/>
          </a:bodyPr>
          <a:lstStyle/>
          <a:p>
            <a:pPr algn="ctr"/>
            <a:r>
              <a:rPr lang="en-US" altLang="zh-CN" dirty="0"/>
              <a:t>adapt classifier</a:t>
            </a:r>
          </a:p>
          <a:p>
            <a:pPr algn="ctr"/>
            <a:r>
              <a:rPr lang="en-US" altLang="zh-CN" dirty="0"/>
              <a:t>to test set</a:t>
            </a:r>
            <a:endParaRPr lang="zh-CN" altLang="en-US" dirty="0" err="1"/>
          </a:p>
        </p:txBody>
      </p:sp>
      <p:sp>
        <p:nvSpPr>
          <p:cNvPr id="58" name="TextBox 57">
            <a:extLst>
              <a:ext uri="{FF2B5EF4-FFF2-40B4-BE49-F238E27FC236}">
                <a16:creationId xmlns:a16="http://schemas.microsoft.com/office/drawing/2014/main" id="{EAC42815-46CD-42B2-A82C-1ECD968DAC82}"/>
              </a:ext>
            </a:extLst>
          </p:cNvPr>
          <p:cNvSpPr txBox="1"/>
          <p:nvPr/>
        </p:nvSpPr>
        <p:spPr>
          <a:xfrm>
            <a:off x="3306271" y="1080000"/>
            <a:ext cx="2531463" cy="461665"/>
          </a:xfrm>
          <a:prstGeom prst="rect">
            <a:avLst/>
          </a:prstGeom>
          <a:noFill/>
        </p:spPr>
        <p:txBody>
          <a:bodyPr wrap="none" rtlCol="0">
            <a:spAutoFit/>
          </a:bodyPr>
          <a:lstStyle/>
          <a:p>
            <a:pPr algn="ctr"/>
            <a:r>
              <a:rPr lang="en-US" altLang="zh-CN" sz="2400" dirty="0"/>
              <a:t>Domain adaptation</a:t>
            </a:r>
          </a:p>
        </p:txBody>
      </p:sp>
    </p:spTree>
    <p:extLst>
      <p:ext uri="{BB962C8B-B14F-4D97-AF65-F5344CB8AC3E}">
        <p14:creationId xmlns:p14="http://schemas.microsoft.com/office/powerpoint/2010/main" val="3032816920"/>
      </p:ext>
    </p:extLst>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5A62B3-400D-4E08-A1F9-DC87AA594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5892" y="2216503"/>
            <a:ext cx="1848454" cy="1212497"/>
          </a:xfrm>
          <a:prstGeom prst="rect">
            <a:avLst/>
          </a:prstGeom>
          <a:ln>
            <a:solidFill>
              <a:schemeClr val="tx1"/>
            </a:solidFill>
          </a:ln>
        </p:spPr>
      </p:pic>
      <p:pic>
        <p:nvPicPr>
          <p:cNvPr id="15" name="Picture 14">
            <a:extLst>
              <a:ext uri="{FF2B5EF4-FFF2-40B4-BE49-F238E27FC236}">
                <a16:creationId xmlns:a16="http://schemas.microsoft.com/office/drawing/2014/main" id="{579E2EAB-697F-4E1D-8654-D473044E00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6917" y="2229491"/>
            <a:ext cx="1616957" cy="1172344"/>
          </a:xfrm>
          <a:prstGeom prst="rect">
            <a:avLst/>
          </a:prstGeom>
          <a:ln>
            <a:solidFill>
              <a:schemeClr val="tx1"/>
            </a:solidFill>
          </a:ln>
        </p:spPr>
      </p:pic>
      <p:pic>
        <p:nvPicPr>
          <p:cNvPr id="16" name="Picture 15">
            <a:extLst>
              <a:ext uri="{FF2B5EF4-FFF2-40B4-BE49-F238E27FC236}">
                <a16:creationId xmlns:a16="http://schemas.microsoft.com/office/drawing/2014/main" id="{80CAC9BA-76D6-4F85-B3D3-AFF509A4BE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6445" y="2229491"/>
            <a:ext cx="2204929" cy="1172344"/>
          </a:xfrm>
          <a:prstGeom prst="rect">
            <a:avLst/>
          </a:prstGeom>
          <a:ln>
            <a:solidFill>
              <a:schemeClr val="tx1"/>
            </a:solidFill>
          </a:ln>
        </p:spPr>
      </p:pic>
      <p:sp>
        <p:nvSpPr>
          <p:cNvPr id="17" name="TextBox 16">
            <a:extLst>
              <a:ext uri="{FF2B5EF4-FFF2-40B4-BE49-F238E27FC236}">
                <a16:creationId xmlns:a16="http://schemas.microsoft.com/office/drawing/2014/main" id="{BA1B7096-931A-4457-BF8A-E70C5301787C}"/>
              </a:ext>
            </a:extLst>
          </p:cNvPr>
          <p:cNvSpPr txBox="1"/>
          <p:nvPr/>
        </p:nvSpPr>
        <p:spPr>
          <a:xfrm>
            <a:off x="2526793" y="1080000"/>
            <a:ext cx="4210640" cy="461665"/>
          </a:xfrm>
          <a:prstGeom prst="rect">
            <a:avLst/>
          </a:prstGeom>
          <a:noFill/>
        </p:spPr>
        <p:txBody>
          <a:bodyPr wrap="none" rtlCol="0">
            <a:spAutoFit/>
          </a:bodyPr>
          <a:lstStyle/>
          <a:p>
            <a:r>
              <a:rPr lang="en-US" altLang="zh-CN" sz="2400" dirty="0"/>
              <a:t>Different homogeneous domains</a:t>
            </a:r>
          </a:p>
        </p:txBody>
      </p:sp>
      <p:sp>
        <p:nvSpPr>
          <p:cNvPr id="23" name="Rectangle 22">
            <a:extLst>
              <a:ext uri="{FF2B5EF4-FFF2-40B4-BE49-F238E27FC236}">
                <a16:creationId xmlns:a16="http://schemas.microsoft.com/office/drawing/2014/main" id="{84E82AB7-1F4F-4E9A-B7F3-AFC295D95FC9}"/>
              </a:ext>
            </a:extLst>
          </p:cNvPr>
          <p:cNvSpPr/>
          <p:nvPr/>
        </p:nvSpPr>
        <p:spPr>
          <a:xfrm>
            <a:off x="2949166" y="1714914"/>
            <a:ext cx="2440283" cy="400110"/>
          </a:xfrm>
          <a:prstGeom prst="rect">
            <a:avLst/>
          </a:prstGeom>
        </p:spPr>
        <p:txBody>
          <a:bodyPr wrap="none">
            <a:spAutoFit/>
          </a:bodyPr>
          <a:lstStyle/>
          <a:p>
            <a:pPr algn="ctr"/>
            <a:r>
              <a:rPr lang="en-US" altLang="zh-CN" sz="2000" dirty="0">
                <a:solidFill>
                  <a:srgbClr val="FF0000"/>
                </a:solidFill>
              </a:rPr>
              <a:t>Different data sources</a:t>
            </a:r>
          </a:p>
        </p:txBody>
      </p:sp>
      <p:sp>
        <p:nvSpPr>
          <p:cNvPr id="29" name="Rectangle 28">
            <a:extLst>
              <a:ext uri="{FF2B5EF4-FFF2-40B4-BE49-F238E27FC236}">
                <a16:creationId xmlns:a16="http://schemas.microsoft.com/office/drawing/2014/main" id="{C181D2A3-26F8-4626-9201-D5DA3A9CBC06}"/>
              </a:ext>
            </a:extLst>
          </p:cNvPr>
          <p:cNvSpPr/>
          <p:nvPr/>
        </p:nvSpPr>
        <p:spPr>
          <a:xfrm>
            <a:off x="1784825" y="3428841"/>
            <a:ext cx="788999" cy="338554"/>
          </a:xfrm>
          <a:prstGeom prst="rect">
            <a:avLst/>
          </a:prstGeom>
        </p:spPr>
        <p:txBody>
          <a:bodyPr wrap="none">
            <a:spAutoFit/>
          </a:bodyPr>
          <a:lstStyle/>
          <a:p>
            <a:r>
              <a:rPr lang="en-US" altLang="zh-CN" sz="1600" dirty="0"/>
              <a:t>Google</a:t>
            </a:r>
          </a:p>
        </p:txBody>
      </p:sp>
      <p:sp>
        <p:nvSpPr>
          <p:cNvPr id="30" name="Rectangle 29">
            <a:extLst>
              <a:ext uri="{FF2B5EF4-FFF2-40B4-BE49-F238E27FC236}">
                <a16:creationId xmlns:a16="http://schemas.microsoft.com/office/drawing/2014/main" id="{57E3B140-5FE8-412C-AD32-62247B88CD4D}"/>
              </a:ext>
            </a:extLst>
          </p:cNvPr>
          <p:cNvSpPr/>
          <p:nvPr/>
        </p:nvSpPr>
        <p:spPr>
          <a:xfrm>
            <a:off x="3935033" y="3411459"/>
            <a:ext cx="583814" cy="338554"/>
          </a:xfrm>
          <a:prstGeom prst="rect">
            <a:avLst/>
          </a:prstGeom>
        </p:spPr>
        <p:txBody>
          <a:bodyPr wrap="none">
            <a:spAutoFit/>
          </a:bodyPr>
          <a:lstStyle/>
          <a:p>
            <a:r>
              <a:rPr lang="en-US" altLang="zh-CN" sz="1600" dirty="0"/>
              <a:t>Bing</a:t>
            </a:r>
          </a:p>
        </p:txBody>
      </p:sp>
      <p:sp>
        <p:nvSpPr>
          <p:cNvPr id="31" name="Rectangle 30">
            <a:extLst>
              <a:ext uri="{FF2B5EF4-FFF2-40B4-BE49-F238E27FC236}">
                <a16:creationId xmlns:a16="http://schemas.microsoft.com/office/drawing/2014/main" id="{53092B4B-7087-472F-9C24-3CE783687E6E}"/>
              </a:ext>
            </a:extLst>
          </p:cNvPr>
          <p:cNvSpPr/>
          <p:nvPr/>
        </p:nvSpPr>
        <p:spPr>
          <a:xfrm>
            <a:off x="6245642" y="3380582"/>
            <a:ext cx="676788" cy="338554"/>
          </a:xfrm>
          <a:prstGeom prst="rect">
            <a:avLst/>
          </a:prstGeom>
        </p:spPr>
        <p:txBody>
          <a:bodyPr wrap="none">
            <a:spAutoFit/>
          </a:bodyPr>
          <a:lstStyle/>
          <a:p>
            <a:r>
              <a:rPr lang="en-US" altLang="zh-CN" sz="1600" dirty="0"/>
              <a:t>Flickr</a:t>
            </a:r>
          </a:p>
        </p:txBody>
      </p:sp>
      <p:sp>
        <p:nvSpPr>
          <p:cNvPr id="32" name="Rectangle: Rounded Corners 31">
            <a:extLst>
              <a:ext uri="{FF2B5EF4-FFF2-40B4-BE49-F238E27FC236}">
                <a16:creationId xmlns:a16="http://schemas.microsoft.com/office/drawing/2014/main" id="{C2AA063B-1825-40C5-9317-33BC3A329152}"/>
              </a:ext>
            </a:extLst>
          </p:cNvPr>
          <p:cNvSpPr/>
          <p:nvPr/>
        </p:nvSpPr>
        <p:spPr>
          <a:xfrm>
            <a:off x="801014" y="1714914"/>
            <a:ext cx="7210016" cy="2052481"/>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61D5A8DD-4434-475D-9D97-4BDEA7E34A33}"/>
              </a:ext>
            </a:extLst>
          </p:cNvPr>
          <p:cNvGrpSpPr/>
          <p:nvPr/>
        </p:nvGrpSpPr>
        <p:grpSpPr>
          <a:xfrm>
            <a:off x="801014" y="4005867"/>
            <a:ext cx="3492183" cy="2244272"/>
            <a:chOff x="698077" y="4013035"/>
            <a:chExt cx="3492183" cy="2244272"/>
          </a:xfrm>
        </p:grpSpPr>
        <p:pic>
          <p:nvPicPr>
            <p:cNvPr id="18" name="Picture 17">
              <a:extLst>
                <a:ext uri="{FF2B5EF4-FFF2-40B4-BE49-F238E27FC236}">
                  <a16:creationId xmlns:a16="http://schemas.microsoft.com/office/drawing/2014/main" id="{6B2968DF-D35A-4A2B-A7CE-FE10B467AF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219" y="4456070"/>
              <a:ext cx="1476000" cy="1321930"/>
            </a:xfrm>
            <a:prstGeom prst="rect">
              <a:avLst/>
            </a:prstGeom>
          </p:spPr>
        </p:pic>
        <p:pic>
          <p:nvPicPr>
            <p:cNvPr id="19" name="Picture 18">
              <a:extLst>
                <a:ext uri="{FF2B5EF4-FFF2-40B4-BE49-F238E27FC236}">
                  <a16:creationId xmlns:a16="http://schemas.microsoft.com/office/drawing/2014/main" id="{5C5C5F17-490E-4793-9317-1F65CC2BD08F}"/>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502614" y="4446000"/>
              <a:ext cx="1476000" cy="1332000"/>
            </a:xfrm>
            <a:prstGeom prst="rect">
              <a:avLst/>
            </a:prstGeom>
          </p:spPr>
        </p:pic>
        <p:sp>
          <p:nvSpPr>
            <p:cNvPr id="20" name="Rectangle 19">
              <a:extLst>
                <a:ext uri="{FF2B5EF4-FFF2-40B4-BE49-F238E27FC236}">
                  <a16:creationId xmlns:a16="http://schemas.microsoft.com/office/drawing/2014/main" id="{D87E5938-622D-4520-A84A-99A69C9D51D5}"/>
                </a:ext>
              </a:extLst>
            </p:cNvPr>
            <p:cNvSpPr/>
            <p:nvPr/>
          </p:nvSpPr>
          <p:spPr>
            <a:xfrm>
              <a:off x="846411" y="5883241"/>
              <a:ext cx="1353256" cy="338554"/>
            </a:xfrm>
            <a:prstGeom prst="rect">
              <a:avLst/>
            </a:prstGeom>
          </p:spPr>
          <p:txBody>
            <a:bodyPr wrap="none">
              <a:spAutoFit/>
            </a:bodyPr>
            <a:lstStyle/>
            <a:p>
              <a:r>
                <a:rPr lang="en-US" altLang="zh-CN" sz="1600" dirty="0"/>
                <a:t>DSLR camera</a:t>
              </a:r>
            </a:p>
          </p:txBody>
        </p:sp>
        <p:sp>
          <p:nvSpPr>
            <p:cNvPr id="21" name="Rectangle 20">
              <a:extLst>
                <a:ext uri="{FF2B5EF4-FFF2-40B4-BE49-F238E27FC236}">
                  <a16:creationId xmlns:a16="http://schemas.microsoft.com/office/drawing/2014/main" id="{66FDC5EF-6C74-401F-BF35-914384322E36}"/>
                </a:ext>
              </a:extLst>
            </p:cNvPr>
            <p:cNvSpPr/>
            <p:nvPr/>
          </p:nvSpPr>
          <p:spPr>
            <a:xfrm>
              <a:off x="2573824" y="5883241"/>
              <a:ext cx="1539204" cy="338554"/>
            </a:xfrm>
            <a:prstGeom prst="rect">
              <a:avLst/>
            </a:prstGeom>
          </p:spPr>
          <p:txBody>
            <a:bodyPr wrap="none">
              <a:spAutoFit/>
            </a:bodyPr>
            <a:lstStyle/>
            <a:p>
              <a:r>
                <a:rPr lang="en-US" altLang="zh-CN" sz="1600" dirty="0"/>
                <a:t>low-cost camera</a:t>
              </a:r>
            </a:p>
          </p:txBody>
        </p:sp>
        <p:sp>
          <p:nvSpPr>
            <p:cNvPr id="22" name="Rectangle 21">
              <a:extLst>
                <a:ext uri="{FF2B5EF4-FFF2-40B4-BE49-F238E27FC236}">
                  <a16:creationId xmlns:a16="http://schemas.microsoft.com/office/drawing/2014/main" id="{61E517DD-D717-4308-83D6-B93B8DB26599}"/>
                </a:ext>
              </a:extLst>
            </p:cNvPr>
            <p:cNvSpPr/>
            <p:nvPr/>
          </p:nvSpPr>
          <p:spPr>
            <a:xfrm>
              <a:off x="973571" y="4013035"/>
              <a:ext cx="2767297" cy="400110"/>
            </a:xfrm>
            <a:prstGeom prst="rect">
              <a:avLst/>
            </a:prstGeom>
          </p:spPr>
          <p:txBody>
            <a:bodyPr wrap="none">
              <a:spAutoFit/>
            </a:bodyPr>
            <a:lstStyle/>
            <a:p>
              <a:pPr algn="ctr"/>
              <a:r>
                <a:rPr lang="en-US" altLang="zh-CN" sz="2000" dirty="0">
                  <a:solidFill>
                    <a:srgbClr val="FF0000"/>
                  </a:solidFill>
                </a:rPr>
                <a:t>Different capture devices</a:t>
              </a:r>
            </a:p>
          </p:txBody>
        </p:sp>
        <p:sp>
          <p:nvSpPr>
            <p:cNvPr id="33" name="Rectangle: Rounded Corners 32">
              <a:extLst>
                <a:ext uri="{FF2B5EF4-FFF2-40B4-BE49-F238E27FC236}">
                  <a16:creationId xmlns:a16="http://schemas.microsoft.com/office/drawing/2014/main" id="{F95DE535-926A-4AD3-8CC5-154691A79501}"/>
                </a:ext>
              </a:extLst>
            </p:cNvPr>
            <p:cNvSpPr/>
            <p:nvPr/>
          </p:nvSpPr>
          <p:spPr>
            <a:xfrm>
              <a:off x="698077" y="4031481"/>
              <a:ext cx="3492183" cy="2225826"/>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Group 1">
            <a:extLst>
              <a:ext uri="{FF2B5EF4-FFF2-40B4-BE49-F238E27FC236}">
                <a16:creationId xmlns:a16="http://schemas.microsoft.com/office/drawing/2014/main" id="{2AB21D66-C487-42C1-A7C1-883806926F77}"/>
              </a:ext>
            </a:extLst>
          </p:cNvPr>
          <p:cNvGrpSpPr/>
          <p:nvPr/>
        </p:nvGrpSpPr>
        <p:grpSpPr>
          <a:xfrm>
            <a:off x="4518847" y="4005867"/>
            <a:ext cx="3492183" cy="2261338"/>
            <a:chOff x="4812718" y="3995969"/>
            <a:chExt cx="3492183" cy="2261338"/>
          </a:xfrm>
        </p:grpSpPr>
        <p:pic>
          <p:nvPicPr>
            <p:cNvPr id="24" name="Picture 23">
              <a:extLst>
                <a:ext uri="{FF2B5EF4-FFF2-40B4-BE49-F238E27FC236}">
                  <a16:creationId xmlns:a16="http://schemas.microsoft.com/office/drawing/2014/main" id="{7ABEE6FD-26A9-4371-931F-1C8ED011B1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61549" y="4723216"/>
              <a:ext cx="1476000" cy="1095681"/>
            </a:xfrm>
            <a:prstGeom prst="rect">
              <a:avLst/>
            </a:prstGeom>
          </p:spPr>
        </p:pic>
        <p:pic>
          <p:nvPicPr>
            <p:cNvPr id="25" name="Picture 24">
              <a:extLst>
                <a:ext uri="{FF2B5EF4-FFF2-40B4-BE49-F238E27FC236}">
                  <a16:creationId xmlns:a16="http://schemas.microsoft.com/office/drawing/2014/main" id="{26F44293-C37E-4381-B8D5-F2AB5CB31A80}"/>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6572047" y="4723856"/>
              <a:ext cx="1476000" cy="1094400"/>
            </a:xfrm>
            <a:prstGeom prst="rect">
              <a:avLst/>
            </a:prstGeom>
          </p:spPr>
        </p:pic>
        <p:sp>
          <p:nvSpPr>
            <p:cNvPr id="26" name="Rectangle 25">
              <a:extLst>
                <a:ext uri="{FF2B5EF4-FFF2-40B4-BE49-F238E27FC236}">
                  <a16:creationId xmlns:a16="http://schemas.microsoft.com/office/drawing/2014/main" id="{FB22478A-4038-4E66-9E02-BA7C89364409}"/>
                </a:ext>
              </a:extLst>
            </p:cNvPr>
            <p:cNvSpPr/>
            <p:nvPr/>
          </p:nvSpPr>
          <p:spPr>
            <a:xfrm>
              <a:off x="5272709" y="5782163"/>
              <a:ext cx="1035861" cy="338554"/>
            </a:xfrm>
            <a:prstGeom prst="rect">
              <a:avLst/>
            </a:prstGeom>
          </p:spPr>
          <p:txBody>
            <a:bodyPr wrap="none">
              <a:spAutoFit/>
            </a:bodyPr>
            <a:lstStyle/>
            <a:p>
              <a:r>
                <a:rPr lang="en-US" altLang="zh-CN" sz="1600" dirty="0"/>
                <a:t>front view</a:t>
              </a:r>
            </a:p>
          </p:txBody>
        </p:sp>
        <p:sp>
          <p:nvSpPr>
            <p:cNvPr id="27" name="Rectangle 26">
              <a:extLst>
                <a:ext uri="{FF2B5EF4-FFF2-40B4-BE49-F238E27FC236}">
                  <a16:creationId xmlns:a16="http://schemas.microsoft.com/office/drawing/2014/main" id="{EE6F866E-6889-4F1A-8328-9471B6706DC3}"/>
                </a:ext>
              </a:extLst>
            </p:cNvPr>
            <p:cNvSpPr/>
            <p:nvPr/>
          </p:nvSpPr>
          <p:spPr>
            <a:xfrm>
              <a:off x="6912339" y="5775750"/>
              <a:ext cx="966931" cy="338554"/>
            </a:xfrm>
            <a:prstGeom prst="rect">
              <a:avLst/>
            </a:prstGeom>
          </p:spPr>
          <p:txBody>
            <a:bodyPr wrap="none">
              <a:spAutoFit/>
            </a:bodyPr>
            <a:lstStyle/>
            <a:p>
              <a:r>
                <a:rPr lang="en-US" altLang="zh-CN" sz="1600" dirty="0"/>
                <a:t>side view</a:t>
              </a:r>
            </a:p>
          </p:txBody>
        </p:sp>
        <p:sp>
          <p:nvSpPr>
            <p:cNvPr id="28" name="Rectangle 27">
              <a:extLst>
                <a:ext uri="{FF2B5EF4-FFF2-40B4-BE49-F238E27FC236}">
                  <a16:creationId xmlns:a16="http://schemas.microsoft.com/office/drawing/2014/main" id="{55B6C2B1-EBBA-4611-B8D8-5B7DFA77CC20}"/>
                </a:ext>
              </a:extLst>
            </p:cNvPr>
            <p:cNvSpPr/>
            <p:nvPr/>
          </p:nvSpPr>
          <p:spPr>
            <a:xfrm>
              <a:off x="5017679" y="3995969"/>
              <a:ext cx="3108736" cy="400110"/>
            </a:xfrm>
            <a:prstGeom prst="rect">
              <a:avLst/>
            </a:prstGeom>
          </p:spPr>
          <p:txBody>
            <a:bodyPr wrap="none">
              <a:spAutoFit/>
            </a:bodyPr>
            <a:lstStyle/>
            <a:p>
              <a:pPr algn="ctr"/>
              <a:r>
                <a:rPr lang="en-US" altLang="zh-CN" sz="2000" dirty="0">
                  <a:solidFill>
                    <a:srgbClr val="FF0000"/>
                  </a:solidFill>
                </a:rPr>
                <a:t>Different camera viewpoints</a:t>
              </a:r>
            </a:p>
          </p:txBody>
        </p:sp>
        <p:sp>
          <p:nvSpPr>
            <p:cNvPr id="34" name="Rectangle: Rounded Corners 33">
              <a:extLst>
                <a:ext uri="{FF2B5EF4-FFF2-40B4-BE49-F238E27FC236}">
                  <a16:creationId xmlns:a16="http://schemas.microsoft.com/office/drawing/2014/main" id="{741F1485-34FB-43CF-9930-C9B85CB97FD8}"/>
                </a:ext>
              </a:extLst>
            </p:cNvPr>
            <p:cNvSpPr/>
            <p:nvPr/>
          </p:nvSpPr>
          <p:spPr>
            <a:xfrm>
              <a:off x="4812718" y="4031481"/>
              <a:ext cx="3492183" cy="2225826"/>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22852056"/>
      </p:ext>
    </p:extLst>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F23EB7-12D0-43AE-B233-ADAA5840FD7F}"/>
              </a:ext>
            </a:extLst>
          </p:cNvPr>
          <p:cNvGrpSpPr/>
          <p:nvPr/>
        </p:nvGrpSpPr>
        <p:grpSpPr>
          <a:xfrm>
            <a:off x="1134883" y="3162065"/>
            <a:ext cx="1774839" cy="1403882"/>
            <a:chOff x="1687265" y="4155793"/>
            <a:chExt cx="1136403" cy="898885"/>
          </a:xfrm>
        </p:grpSpPr>
        <p:pic>
          <p:nvPicPr>
            <p:cNvPr id="5" name="Picture 4">
              <a:extLst>
                <a:ext uri="{FF2B5EF4-FFF2-40B4-BE49-F238E27FC236}">
                  <a16:creationId xmlns:a16="http://schemas.microsoft.com/office/drawing/2014/main" id="{69CD5790-0BE8-483D-8CA0-4197131A14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7265" y="4155793"/>
              <a:ext cx="869053" cy="631535"/>
            </a:xfrm>
            <a:prstGeom prst="rect">
              <a:avLst/>
            </a:prstGeom>
          </p:spPr>
        </p:pic>
        <p:pic>
          <p:nvPicPr>
            <p:cNvPr id="6" name="Picture 5">
              <a:extLst>
                <a:ext uri="{FF2B5EF4-FFF2-40B4-BE49-F238E27FC236}">
                  <a16:creationId xmlns:a16="http://schemas.microsoft.com/office/drawing/2014/main" id="{A08403CB-5C7C-4A92-A334-42E9E71B4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940" y="4289468"/>
              <a:ext cx="869053" cy="631535"/>
            </a:xfrm>
            <a:prstGeom prst="rect">
              <a:avLst/>
            </a:prstGeom>
          </p:spPr>
        </p:pic>
        <p:pic>
          <p:nvPicPr>
            <p:cNvPr id="7" name="Picture 6">
              <a:extLst>
                <a:ext uri="{FF2B5EF4-FFF2-40B4-BE49-F238E27FC236}">
                  <a16:creationId xmlns:a16="http://schemas.microsoft.com/office/drawing/2014/main" id="{31E8E512-B4A5-493A-8D40-AC083F59CB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4615" y="4423143"/>
              <a:ext cx="869053" cy="631535"/>
            </a:xfrm>
            <a:prstGeom prst="rect">
              <a:avLst/>
            </a:prstGeom>
          </p:spPr>
        </p:pic>
      </p:grpSp>
      <p:sp>
        <p:nvSpPr>
          <p:cNvPr id="19" name="TextBox 18">
            <a:extLst>
              <a:ext uri="{FF2B5EF4-FFF2-40B4-BE49-F238E27FC236}">
                <a16:creationId xmlns:a16="http://schemas.microsoft.com/office/drawing/2014/main" id="{61F5C19A-44A4-4983-89AC-9F083EC65FF6}"/>
              </a:ext>
            </a:extLst>
          </p:cNvPr>
          <p:cNvSpPr txBox="1"/>
          <p:nvPr/>
        </p:nvSpPr>
        <p:spPr>
          <a:xfrm>
            <a:off x="2526793" y="1080000"/>
            <a:ext cx="4277966" cy="461665"/>
          </a:xfrm>
          <a:prstGeom prst="rect">
            <a:avLst/>
          </a:prstGeom>
          <a:noFill/>
        </p:spPr>
        <p:txBody>
          <a:bodyPr wrap="none" rtlCol="0">
            <a:spAutoFit/>
          </a:bodyPr>
          <a:lstStyle/>
          <a:p>
            <a:r>
              <a:rPr lang="en-US" altLang="zh-CN" sz="2400" dirty="0"/>
              <a:t>Different heterogeneous domains</a:t>
            </a:r>
          </a:p>
        </p:txBody>
      </p:sp>
      <p:pic>
        <p:nvPicPr>
          <p:cNvPr id="20" name="Picture 2" descr="âtextâçå¾çæç´¢ç»æ">
            <a:extLst>
              <a:ext uri="{FF2B5EF4-FFF2-40B4-BE49-F238E27FC236}">
                <a16:creationId xmlns:a16="http://schemas.microsoft.com/office/drawing/2014/main" id="{6057C1ED-F606-4CFD-ABF6-52DB85886D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6541" y="2956938"/>
            <a:ext cx="1688219" cy="17897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âsoundâçå¾çæç´¢ç»æ">
            <a:extLst>
              <a:ext uri="{FF2B5EF4-FFF2-40B4-BE49-F238E27FC236}">
                <a16:creationId xmlns:a16="http://schemas.microsoft.com/office/drawing/2014/main" id="{3B5BE91C-94B1-42C5-AC7C-1A0438632B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7882" y="3296121"/>
            <a:ext cx="2009272" cy="113021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7B6A124-5188-495A-8718-D260D97DAA2E}"/>
              </a:ext>
            </a:extLst>
          </p:cNvPr>
          <p:cNvSpPr/>
          <p:nvPr/>
        </p:nvSpPr>
        <p:spPr>
          <a:xfrm>
            <a:off x="1592990" y="4812097"/>
            <a:ext cx="809837" cy="400110"/>
          </a:xfrm>
          <a:prstGeom prst="rect">
            <a:avLst/>
          </a:prstGeom>
        </p:spPr>
        <p:txBody>
          <a:bodyPr wrap="none">
            <a:spAutoFit/>
          </a:bodyPr>
          <a:lstStyle/>
          <a:p>
            <a:r>
              <a:rPr lang="en-US" altLang="zh-CN" sz="2000" dirty="0"/>
              <a:t>vision</a:t>
            </a:r>
          </a:p>
        </p:txBody>
      </p:sp>
      <p:sp>
        <p:nvSpPr>
          <p:cNvPr id="23" name="Rectangle 22">
            <a:extLst>
              <a:ext uri="{FF2B5EF4-FFF2-40B4-BE49-F238E27FC236}">
                <a16:creationId xmlns:a16="http://schemas.microsoft.com/office/drawing/2014/main" id="{CB4184DD-F58C-4CF6-AE35-BDE96E061EF0}"/>
              </a:ext>
            </a:extLst>
          </p:cNvPr>
          <p:cNvSpPr/>
          <p:nvPr/>
        </p:nvSpPr>
        <p:spPr>
          <a:xfrm>
            <a:off x="4466645" y="4812097"/>
            <a:ext cx="567784" cy="400110"/>
          </a:xfrm>
          <a:prstGeom prst="rect">
            <a:avLst/>
          </a:prstGeom>
        </p:spPr>
        <p:txBody>
          <a:bodyPr wrap="none">
            <a:spAutoFit/>
          </a:bodyPr>
          <a:lstStyle/>
          <a:p>
            <a:r>
              <a:rPr lang="en-US" altLang="zh-CN" sz="2000" dirty="0"/>
              <a:t>text</a:t>
            </a:r>
          </a:p>
        </p:txBody>
      </p:sp>
      <p:sp>
        <p:nvSpPr>
          <p:cNvPr id="24" name="Rectangle 23">
            <a:extLst>
              <a:ext uri="{FF2B5EF4-FFF2-40B4-BE49-F238E27FC236}">
                <a16:creationId xmlns:a16="http://schemas.microsoft.com/office/drawing/2014/main" id="{21F2FFE5-95B9-4482-B4BF-C23F65A5E95D}"/>
              </a:ext>
            </a:extLst>
          </p:cNvPr>
          <p:cNvSpPr/>
          <p:nvPr/>
        </p:nvSpPr>
        <p:spPr>
          <a:xfrm>
            <a:off x="7229080" y="4812097"/>
            <a:ext cx="797013" cy="400110"/>
          </a:xfrm>
          <a:prstGeom prst="rect">
            <a:avLst/>
          </a:prstGeom>
        </p:spPr>
        <p:txBody>
          <a:bodyPr wrap="none">
            <a:spAutoFit/>
          </a:bodyPr>
          <a:lstStyle/>
          <a:p>
            <a:r>
              <a:rPr lang="en-US" altLang="zh-CN" sz="2000" dirty="0"/>
              <a:t>sound</a:t>
            </a:r>
          </a:p>
        </p:txBody>
      </p:sp>
      <p:sp>
        <p:nvSpPr>
          <p:cNvPr id="25" name="Rectangle 24">
            <a:extLst>
              <a:ext uri="{FF2B5EF4-FFF2-40B4-BE49-F238E27FC236}">
                <a16:creationId xmlns:a16="http://schemas.microsoft.com/office/drawing/2014/main" id="{C3DBED5F-579D-4FBE-AFE8-C1334254EE37}"/>
              </a:ext>
            </a:extLst>
          </p:cNvPr>
          <p:cNvSpPr/>
          <p:nvPr/>
        </p:nvSpPr>
        <p:spPr>
          <a:xfrm>
            <a:off x="3784765" y="2296941"/>
            <a:ext cx="1762021" cy="400110"/>
          </a:xfrm>
          <a:prstGeom prst="rect">
            <a:avLst/>
          </a:prstGeom>
        </p:spPr>
        <p:txBody>
          <a:bodyPr wrap="none">
            <a:spAutoFit/>
          </a:bodyPr>
          <a:lstStyle/>
          <a:p>
            <a:r>
              <a:rPr lang="en-US" altLang="zh-CN" sz="2000" dirty="0">
                <a:solidFill>
                  <a:srgbClr val="FF0000"/>
                </a:solidFill>
              </a:rPr>
              <a:t>Cross-modality</a:t>
            </a:r>
          </a:p>
        </p:txBody>
      </p:sp>
      <p:sp>
        <p:nvSpPr>
          <p:cNvPr id="26" name="Rectangle: Rounded Corners 25">
            <a:extLst>
              <a:ext uri="{FF2B5EF4-FFF2-40B4-BE49-F238E27FC236}">
                <a16:creationId xmlns:a16="http://schemas.microsoft.com/office/drawing/2014/main" id="{F508E311-0DB6-4D07-B6D6-2B29B7D271E1}"/>
              </a:ext>
            </a:extLst>
          </p:cNvPr>
          <p:cNvSpPr/>
          <p:nvPr/>
        </p:nvSpPr>
        <p:spPr>
          <a:xfrm>
            <a:off x="801013" y="2201662"/>
            <a:ext cx="7899103" cy="3204839"/>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7334970"/>
      </p:ext>
    </p:extLst>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
            <a:extLst>
              <a:ext uri="{FF2B5EF4-FFF2-40B4-BE49-F238E27FC236}">
                <a16:creationId xmlns:a16="http://schemas.microsoft.com/office/drawing/2014/main" id="{DD25C0EC-6C57-4ACF-A62A-5990D0A677AB}"/>
              </a:ext>
            </a:extLst>
          </p:cNvPr>
          <p:cNvSpPr>
            <a:spLocks noChangeArrowheads="1"/>
          </p:cNvSpPr>
          <p:nvPr/>
        </p:nvSpPr>
        <p:spPr bwMode="auto">
          <a:xfrm>
            <a:off x="3539569" y="1816771"/>
            <a:ext cx="23374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r>
              <a:rPr lang="en-US" altLang="zh-CN" sz="2000" b="1" dirty="0">
                <a:latin typeface="+mn-lt"/>
              </a:rPr>
              <a:t>Autonomous driving</a:t>
            </a:r>
          </a:p>
        </p:txBody>
      </p:sp>
      <p:sp>
        <p:nvSpPr>
          <p:cNvPr id="2" name="TextBox 1">
            <a:extLst>
              <a:ext uri="{FF2B5EF4-FFF2-40B4-BE49-F238E27FC236}">
                <a16:creationId xmlns:a16="http://schemas.microsoft.com/office/drawing/2014/main" id="{B96BF054-DA8D-4749-B616-DC1C0D28AA1C}"/>
              </a:ext>
            </a:extLst>
          </p:cNvPr>
          <p:cNvSpPr txBox="1"/>
          <p:nvPr/>
        </p:nvSpPr>
        <p:spPr>
          <a:xfrm>
            <a:off x="1378265" y="2375954"/>
            <a:ext cx="6573274" cy="923330"/>
          </a:xfrm>
          <a:prstGeom prst="rect">
            <a:avLst/>
          </a:prstGeom>
          <a:noFill/>
        </p:spPr>
        <p:txBody>
          <a:bodyPr wrap="none" rtlCol="0">
            <a:spAutoFit/>
          </a:bodyPr>
          <a:lstStyle/>
          <a:p>
            <a:pPr algn="ctr"/>
            <a:r>
              <a:rPr lang="en-US" altLang="zh-CN" dirty="0"/>
              <a:t>The driving environment changes in a continually evolving way.</a:t>
            </a:r>
          </a:p>
          <a:p>
            <a:pPr algn="ctr"/>
            <a:endParaRPr lang="en-US" altLang="zh-CN" dirty="0"/>
          </a:p>
          <a:p>
            <a:pPr algn="ctr"/>
            <a:r>
              <a:rPr lang="en-US" altLang="zh-CN" dirty="0">
                <a:solidFill>
                  <a:srgbClr val="FF0000"/>
                </a:solidFill>
              </a:rPr>
              <a:t>Innumerable driving environments</a:t>
            </a:r>
            <a:r>
              <a:rPr lang="en-US" altLang="zh-CN" dirty="0"/>
              <a:t>: peak/off-peak, daytime/night, etc</a:t>
            </a:r>
            <a:endParaRPr lang="zh-CN" altLang="en-US" dirty="0"/>
          </a:p>
        </p:txBody>
      </p:sp>
      <p:pic>
        <p:nvPicPr>
          <p:cNvPr id="8" name="Picture 7">
            <a:extLst>
              <a:ext uri="{FF2B5EF4-FFF2-40B4-BE49-F238E27FC236}">
                <a16:creationId xmlns:a16="http://schemas.microsoft.com/office/drawing/2014/main" id="{049B5A0E-D1E9-4A82-A445-413C70343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205" y="3704578"/>
            <a:ext cx="3281474" cy="2461106"/>
          </a:xfrm>
          <a:prstGeom prst="rect">
            <a:avLst/>
          </a:prstGeom>
        </p:spPr>
      </p:pic>
      <p:sp>
        <p:nvSpPr>
          <p:cNvPr id="6" name="TextBox 5">
            <a:extLst>
              <a:ext uri="{FF2B5EF4-FFF2-40B4-BE49-F238E27FC236}">
                <a16:creationId xmlns:a16="http://schemas.microsoft.com/office/drawing/2014/main" id="{A86C849D-EC5B-4F14-A697-718FE01468F9}"/>
              </a:ext>
            </a:extLst>
          </p:cNvPr>
          <p:cNvSpPr txBox="1"/>
          <p:nvPr/>
        </p:nvSpPr>
        <p:spPr>
          <a:xfrm>
            <a:off x="3895613" y="857250"/>
            <a:ext cx="1396536" cy="461665"/>
          </a:xfrm>
          <a:prstGeom prst="rect">
            <a:avLst/>
          </a:prstGeom>
          <a:noFill/>
        </p:spPr>
        <p:txBody>
          <a:bodyPr wrap="none" rtlCol="0">
            <a:spAutoFit/>
          </a:bodyPr>
          <a:lstStyle/>
          <a:p>
            <a:r>
              <a:rPr lang="en-US" altLang="zh-CN" sz="2400" dirty="0">
                <a:solidFill>
                  <a:schemeClr val="bg1"/>
                </a:solidFill>
              </a:rPr>
              <a:t>Examples</a:t>
            </a:r>
            <a:endParaRPr lang="zh-CN" altLang="en-US" sz="1350" dirty="0">
              <a:solidFill>
                <a:schemeClr val="bg1"/>
              </a:solidFill>
            </a:endParaRPr>
          </a:p>
        </p:txBody>
      </p:sp>
      <p:sp>
        <p:nvSpPr>
          <p:cNvPr id="9" name="TextBox 8">
            <a:extLst>
              <a:ext uri="{FF2B5EF4-FFF2-40B4-BE49-F238E27FC236}">
                <a16:creationId xmlns:a16="http://schemas.microsoft.com/office/drawing/2014/main" id="{8C5F50C0-B278-4300-83BA-43A82E2E3713}"/>
              </a:ext>
            </a:extLst>
          </p:cNvPr>
          <p:cNvSpPr txBox="1"/>
          <p:nvPr/>
        </p:nvSpPr>
        <p:spPr>
          <a:xfrm>
            <a:off x="2410190" y="1080000"/>
            <a:ext cx="4323620" cy="461665"/>
          </a:xfrm>
          <a:prstGeom prst="rect">
            <a:avLst/>
          </a:prstGeom>
          <a:noFill/>
        </p:spPr>
        <p:txBody>
          <a:bodyPr wrap="none" rtlCol="0">
            <a:spAutoFit/>
          </a:bodyPr>
          <a:lstStyle/>
          <a:p>
            <a:r>
              <a:rPr lang="en-US" altLang="zh-CN" sz="2400" dirty="0"/>
              <a:t>Application of domain adaptation</a:t>
            </a:r>
          </a:p>
        </p:txBody>
      </p:sp>
    </p:spTree>
    <p:extLst>
      <p:ext uri="{BB962C8B-B14F-4D97-AF65-F5344CB8AC3E}">
        <p14:creationId xmlns:p14="http://schemas.microsoft.com/office/powerpoint/2010/main" val="3869497867"/>
      </p:ext>
    </p:extLst>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09E39-88F5-4022-B80B-E87343421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353" y="3752632"/>
            <a:ext cx="4858361" cy="2127803"/>
          </a:xfrm>
          <a:prstGeom prst="rect">
            <a:avLst/>
          </a:prstGeom>
        </p:spPr>
      </p:pic>
      <p:grpSp>
        <p:nvGrpSpPr>
          <p:cNvPr id="9" name="Group 8">
            <a:extLst>
              <a:ext uri="{FF2B5EF4-FFF2-40B4-BE49-F238E27FC236}">
                <a16:creationId xmlns:a16="http://schemas.microsoft.com/office/drawing/2014/main" id="{345BFE98-B079-42BB-965B-7264E6F5C87C}"/>
              </a:ext>
            </a:extLst>
          </p:cNvPr>
          <p:cNvGrpSpPr/>
          <p:nvPr/>
        </p:nvGrpSpPr>
        <p:grpSpPr>
          <a:xfrm>
            <a:off x="2908718" y="4746347"/>
            <a:ext cx="4476155" cy="461665"/>
            <a:chOff x="848896" y="3448717"/>
            <a:chExt cx="5064616" cy="522358"/>
          </a:xfrm>
        </p:grpSpPr>
        <p:sp>
          <p:nvSpPr>
            <p:cNvPr id="5" name="TextBox 4">
              <a:extLst>
                <a:ext uri="{FF2B5EF4-FFF2-40B4-BE49-F238E27FC236}">
                  <a16:creationId xmlns:a16="http://schemas.microsoft.com/office/drawing/2014/main" id="{9F858308-8365-4EDC-A0E2-63D30150EC18}"/>
                </a:ext>
              </a:extLst>
            </p:cNvPr>
            <p:cNvSpPr txBox="1"/>
            <p:nvPr/>
          </p:nvSpPr>
          <p:spPr>
            <a:xfrm>
              <a:off x="848896" y="3448717"/>
              <a:ext cx="629732" cy="522358"/>
            </a:xfrm>
            <a:prstGeom prst="rect">
              <a:avLst/>
            </a:prstGeom>
            <a:noFill/>
          </p:spPr>
          <p:txBody>
            <a:bodyPr wrap="none" rtlCol="0">
              <a:spAutoFit/>
            </a:bodyPr>
            <a:lstStyle/>
            <a:p>
              <a:pPr algn="ctr"/>
              <a:r>
                <a:rPr lang="en-US" altLang="zh-CN" sz="1200" dirty="0">
                  <a:solidFill>
                    <a:srgbClr val="FF0000"/>
                  </a:solidFill>
                </a:rPr>
                <a:t>Day 1</a:t>
              </a:r>
            </a:p>
            <a:p>
              <a:pPr algn="ctr"/>
              <a:r>
                <a:rPr lang="en-US" altLang="zh-CN" sz="1200" dirty="0">
                  <a:solidFill>
                    <a:srgbClr val="FF0000"/>
                  </a:solidFill>
                </a:rPr>
                <a:t>9:00</a:t>
              </a:r>
              <a:endParaRPr lang="zh-CN" altLang="en-US" sz="1200" dirty="0">
                <a:solidFill>
                  <a:srgbClr val="FF0000"/>
                </a:solidFill>
              </a:endParaRPr>
            </a:p>
          </p:txBody>
        </p:sp>
        <p:sp>
          <p:nvSpPr>
            <p:cNvPr id="18" name="TextBox 17">
              <a:extLst>
                <a:ext uri="{FF2B5EF4-FFF2-40B4-BE49-F238E27FC236}">
                  <a16:creationId xmlns:a16="http://schemas.microsoft.com/office/drawing/2014/main" id="{4CE64E12-C568-4663-98BA-768B519306F7}"/>
                </a:ext>
              </a:extLst>
            </p:cNvPr>
            <p:cNvSpPr txBox="1"/>
            <p:nvPr/>
          </p:nvSpPr>
          <p:spPr>
            <a:xfrm>
              <a:off x="1892615" y="3448717"/>
              <a:ext cx="629732" cy="522358"/>
            </a:xfrm>
            <a:prstGeom prst="rect">
              <a:avLst/>
            </a:prstGeom>
            <a:noFill/>
          </p:spPr>
          <p:txBody>
            <a:bodyPr wrap="none" rtlCol="0">
              <a:spAutoFit/>
            </a:bodyPr>
            <a:lstStyle/>
            <a:p>
              <a:pPr algn="ctr"/>
              <a:r>
                <a:rPr lang="en-US" altLang="zh-CN" sz="1200" dirty="0">
                  <a:solidFill>
                    <a:srgbClr val="FF0000"/>
                  </a:solidFill>
                </a:rPr>
                <a:t>Day 1</a:t>
              </a:r>
            </a:p>
            <a:p>
              <a:pPr algn="ctr"/>
              <a:r>
                <a:rPr lang="en-US" altLang="zh-CN" sz="1200" dirty="0">
                  <a:solidFill>
                    <a:srgbClr val="FF0000"/>
                  </a:solidFill>
                </a:rPr>
                <a:t>15:00</a:t>
              </a:r>
              <a:endParaRPr lang="zh-CN" altLang="en-US" sz="1200" dirty="0">
                <a:solidFill>
                  <a:srgbClr val="FF0000"/>
                </a:solidFill>
              </a:endParaRPr>
            </a:p>
          </p:txBody>
        </p:sp>
        <p:sp>
          <p:nvSpPr>
            <p:cNvPr id="19" name="TextBox 18">
              <a:extLst>
                <a:ext uri="{FF2B5EF4-FFF2-40B4-BE49-F238E27FC236}">
                  <a16:creationId xmlns:a16="http://schemas.microsoft.com/office/drawing/2014/main" id="{8BDB1DF8-ACA9-409F-802D-564C05EBF80D}"/>
                </a:ext>
              </a:extLst>
            </p:cNvPr>
            <p:cNvSpPr txBox="1"/>
            <p:nvPr/>
          </p:nvSpPr>
          <p:spPr>
            <a:xfrm>
              <a:off x="3036126" y="3448717"/>
              <a:ext cx="629732" cy="522358"/>
            </a:xfrm>
            <a:prstGeom prst="rect">
              <a:avLst/>
            </a:prstGeom>
            <a:noFill/>
          </p:spPr>
          <p:txBody>
            <a:bodyPr wrap="none" rtlCol="0">
              <a:spAutoFit/>
            </a:bodyPr>
            <a:lstStyle/>
            <a:p>
              <a:pPr algn="ctr"/>
              <a:r>
                <a:rPr lang="en-US" altLang="zh-CN" sz="1200" dirty="0">
                  <a:solidFill>
                    <a:srgbClr val="FF0000"/>
                  </a:solidFill>
                </a:rPr>
                <a:t>Day 1</a:t>
              </a:r>
            </a:p>
            <a:p>
              <a:pPr algn="ctr"/>
              <a:r>
                <a:rPr lang="en-US" altLang="zh-CN" sz="1200" dirty="0">
                  <a:solidFill>
                    <a:srgbClr val="FF0000"/>
                  </a:solidFill>
                </a:rPr>
                <a:t>21:00</a:t>
              </a:r>
              <a:endParaRPr lang="zh-CN" altLang="en-US" sz="1200" dirty="0">
                <a:solidFill>
                  <a:srgbClr val="FF0000"/>
                </a:solidFill>
              </a:endParaRPr>
            </a:p>
          </p:txBody>
        </p:sp>
        <p:sp>
          <p:nvSpPr>
            <p:cNvPr id="20" name="TextBox 19">
              <a:extLst>
                <a:ext uri="{FF2B5EF4-FFF2-40B4-BE49-F238E27FC236}">
                  <a16:creationId xmlns:a16="http://schemas.microsoft.com/office/drawing/2014/main" id="{C819FFBB-FFC6-4FE0-B75F-551A98546F3F}"/>
                </a:ext>
              </a:extLst>
            </p:cNvPr>
            <p:cNvSpPr txBox="1"/>
            <p:nvPr/>
          </p:nvSpPr>
          <p:spPr>
            <a:xfrm>
              <a:off x="4098227" y="3448717"/>
              <a:ext cx="629732" cy="522358"/>
            </a:xfrm>
            <a:prstGeom prst="rect">
              <a:avLst/>
            </a:prstGeom>
            <a:noFill/>
          </p:spPr>
          <p:txBody>
            <a:bodyPr wrap="none" rtlCol="0">
              <a:spAutoFit/>
            </a:bodyPr>
            <a:lstStyle/>
            <a:p>
              <a:pPr algn="ctr"/>
              <a:r>
                <a:rPr lang="en-US" altLang="zh-CN" sz="1200" dirty="0">
                  <a:solidFill>
                    <a:srgbClr val="FF0000"/>
                  </a:solidFill>
                </a:rPr>
                <a:t>Day 2</a:t>
              </a:r>
            </a:p>
            <a:p>
              <a:pPr algn="ctr"/>
              <a:r>
                <a:rPr lang="en-US" altLang="zh-CN" sz="1200" dirty="0">
                  <a:solidFill>
                    <a:srgbClr val="FF0000"/>
                  </a:solidFill>
                </a:rPr>
                <a:t>3:00</a:t>
              </a:r>
              <a:endParaRPr lang="zh-CN" altLang="en-US" sz="1200" dirty="0">
                <a:solidFill>
                  <a:srgbClr val="FF0000"/>
                </a:solidFill>
              </a:endParaRPr>
            </a:p>
          </p:txBody>
        </p:sp>
        <p:sp>
          <p:nvSpPr>
            <p:cNvPr id="21" name="TextBox 20">
              <a:extLst>
                <a:ext uri="{FF2B5EF4-FFF2-40B4-BE49-F238E27FC236}">
                  <a16:creationId xmlns:a16="http://schemas.microsoft.com/office/drawing/2014/main" id="{0BE4D72C-720E-41A9-A570-54D73175F6EE}"/>
                </a:ext>
              </a:extLst>
            </p:cNvPr>
            <p:cNvSpPr txBox="1"/>
            <p:nvPr/>
          </p:nvSpPr>
          <p:spPr>
            <a:xfrm>
              <a:off x="4804868" y="3448717"/>
              <a:ext cx="1108644" cy="522358"/>
            </a:xfrm>
            <a:prstGeom prst="rect">
              <a:avLst/>
            </a:prstGeom>
            <a:noFill/>
          </p:spPr>
          <p:txBody>
            <a:bodyPr wrap="square" rtlCol="0">
              <a:spAutoFit/>
            </a:bodyPr>
            <a:lstStyle/>
            <a:p>
              <a:pPr algn="ctr"/>
              <a:r>
                <a:rPr lang="en-US" altLang="zh-CN" sz="1200" dirty="0">
                  <a:solidFill>
                    <a:srgbClr val="FF0000"/>
                  </a:solidFill>
                </a:rPr>
                <a:t>Day 2</a:t>
              </a:r>
            </a:p>
            <a:p>
              <a:pPr algn="ctr"/>
              <a:r>
                <a:rPr lang="en-US" altLang="zh-CN" sz="1200" dirty="0">
                  <a:solidFill>
                    <a:srgbClr val="FF0000"/>
                  </a:solidFill>
                </a:rPr>
                <a:t>9:00</a:t>
              </a:r>
              <a:endParaRPr lang="zh-CN" altLang="en-US" sz="1200" dirty="0">
                <a:solidFill>
                  <a:srgbClr val="FF0000"/>
                </a:solidFill>
              </a:endParaRPr>
            </a:p>
          </p:txBody>
        </p:sp>
      </p:grpSp>
      <p:sp>
        <p:nvSpPr>
          <p:cNvPr id="16" name="Rectangle 15">
            <a:extLst>
              <a:ext uri="{FF2B5EF4-FFF2-40B4-BE49-F238E27FC236}">
                <a16:creationId xmlns:a16="http://schemas.microsoft.com/office/drawing/2014/main" id="{66B7C435-CDD4-4815-8BFD-BA1EBC4C7592}"/>
              </a:ext>
            </a:extLst>
          </p:cNvPr>
          <p:cNvSpPr/>
          <p:nvPr/>
        </p:nvSpPr>
        <p:spPr>
          <a:xfrm>
            <a:off x="2453190" y="3714985"/>
            <a:ext cx="2884845" cy="143968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7" name="Rectangle 16">
            <a:extLst>
              <a:ext uri="{FF2B5EF4-FFF2-40B4-BE49-F238E27FC236}">
                <a16:creationId xmlns:a16="http://schemas.microsoft.com/office/drawing/2014/main" id="{A081296D-C794-4BAD-B3F7-385B1C6814D6}"/>
              </a:ext>
            </a:extLst>
          </p:cNvPr>
          <p:cNvSpPr/>
          <p:nvPr/>
        </p:nvSpPr>
        <p:spPr>
          <a:xfrm>
            <a:off x="5420691" y="3714985"/>
            <a:ext cx="1804025" cy="143968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3" name="TextBox 22">
            <a:extLst>
              <a:ext uri="{FF2B5EF4-FFF2-40B4-BE49-F238E27FC236}">
                <a16:creationId xmlns:a16="http://schemas.microsoft.com/office/drawing/2014/main" id="{9D3B12A7-E09F-495E-9D25-52BA18EF2958}"/>
              </a:ext>
            </a:extLst>
          </p:cNvPr>
          <p:cNvSpPr txBox="1"/>
          <p:nvPr/>
        </p:nvSpPr>
        <p:spPr>
          <a:xfrm>
            <a:off x="3895613" y="857250"/>
            <a:ext cx="1396536" cy="461665"/>
          </a:xfrm>
          <a:prstGeom prst="rect">
            <a:avLst/>
          </a:prstGeom>
          <a:noFill/>
        </p:spPr>
        <p:txBody>
          <a:bodyPr wrap="none" rtlCol="0">
            <a:spAutoFit/>
          </a:bodyPr>
          <a:lstStyle/>
          <a:p>
            <a:r>
              <a:rPr lang="en-US" altLang="zh-CN" sz="2400" dirty="0">
                <a:solidFill>
                  <a:schemeClr val="bg1"/>
                </a:solidFill>
              </a:rPr>
              <a:t>Examples</a:t>
            </a:r>
            <a:endParaRPr lang="zh-CN" altLang="en-US" sz="1350" dirty="0">
              <a:solidFill>
                <a:schemeClr val="bg1"/>
              </a:solidFill>
            </a:endParaRPr>
          </a:p>
        </p:txBody>
      </p:sp>
      <p:sp>
        <p:nvSpPr>
          <p:cNvPr id="8" name="Rectangle 7">
            <a:extLst>
              <a:ext uri="{FF2B5EF4-FFF2-40B4-BE49-F238E27FC236}">
                <a16:creationId xmlns:a16="http://schemas.microsoft.com/office/drawing/2014/main" id="{0BE67F5E-E90C-4FCC-9817-4F23F5BEB072}"/>
              </a:ext>
            </a:extLst>
          </p:cNvPr>
          <p:cNvSpPr/>
          <p:nvPr/>
        </p:nvSpPr>
        <p:spPr>
          <a:xfrm>
            <a:off x="2266343" y="2642374"/>
            <a:ext cx="2287870" cy="646331"/>
          </a:xfrm>
          <a:prstGeom prst="rect">
            <a:avLst/>
          </a:prstGeom>
        </p:spPr>
        <p:txBody>
          <a:bodyPr wrap="none">
            <a:spAutoFit/>
          </a:bodyPr>
          <a:lstStyle/>
          <a:p>
            <a:pPr algn="ctr"/>
            <a:r>
              <a:rPr lang="en-US" altLang="zh-CN" dirty="0"/>
              <a:t>driving environment A</a:t>
            </a:r>
          </a:p>
          <a:p>
            <a:pPr algn="ctr"/>
            <a:r>
              <a:rPr lang="en-US" altLang="zh-CN" dirty="0"/>
              <a:t>(Day 1)</a:t>
            </a:r>
            <a:endParaRPr lang="zh-CN" altLang="en-US" dirty="0"/>
          </a:p>
        </p:txBody>
      </p:sp>
      <p:sp>
        <p:nvSpPr>
          <p:cNvPr id="24" name="TextBox 23">
            <a:extLst>
              <a:ext uri="{FF2B5EF4-FFF2-40B4-BE49-F238E27FC236}">
                <a16:creationId xmlns:a16="http://schemas.microsoft.com/office/drawing/2014/main" id="{FA375605-3C21-4A95-90AF-06C618FBF857}"/>
              </a:ext>
            </a:extLst>
          </p:cNvPr>
          <p:cNvSpPr txBox="1"/>
          <p:nvPr/>
        </p:nvSpPr>
        <p:spPr>
          <a:xfrm>
            <a:off x="4521242" y="2509498"/>
            <a:ext cx="739305" cy="400110"/>
          </a:xfrm>
          <a:prstGeom prst="rect">
            <a:avLst/>
          </a:prstGeom>
          <a:noFill/>
        </p:spPr>
        <p:txBody>
          <a:bodyPr wrap="none" rtlCol="0">
            <a:spAutoFit/>
          </a:bodyPr>
          <a:lstStyle/>
          <a:p>
            <a:r>
              <a:rPr lang="en-US" altLang="zh-CN" sz="2000" dirty="0"/>
              <a:t>adapt</a:t>
            </a:r>
            <a:endParaRPr lang="zh-CN" altLang="en-US" sz="2000" dirty="0"/>
          </a:p>
        </p:txBody>
      </p:sp>
      <p:sp>
        <p:nvSpPr>
          <p:cNvPr id="26" name="Arrow: Right 25">
            <a:extLst>
              <a:ext uri="{FF2B5EF4-FFF2-40B4-BE49-F238E27FC236}">
                <a16:creationId xmlns:a16="http://schemas.microsoft.com/office/drawing/2014/main" id="{E7548323-A399-46B1-BA8B-3EA66E94F195}"/>
              </a:ext>
            </a:extLst>
          </p:cNvPr>
          <p:cNvSpPr/>
          <p:nvPr/>
        </p:nvSpPr>
        <p:spPr>
          <a:xfrm>
            <a:off x="4571130" y="2890355"/>
            <a:ext cx="679485" cy="15037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accent1"/>
              </a:solidFill>
            </a:endParaRPr>
          </a:p>
        </p:txBody>
      </p:sp>
      <p:sp>
        <p:nvSpPr>
          <p:cNvPr id="27" name="Rectangle 26">
            <a:extLst>
              <a:ext uri="{FF2B5EF4-FFF2-40B4-BE49-F238E27FC236}">
                <a16:creationId xmlns:a16="http://schemas.microsoft.com/office/drawing/2014/main" id="{C1FAB325-0632-435C-93B8-87F0B9C939C4}"/>
              </a:ext>
            </a:extLst>
          </p:cNvPr>
          <p:cNvSpPr/>
          <p:nvPr/>
        </p:nvSpPr>
        <p:spPr>
          <a:xfrm>
            <a:off x="5227575" y="2642373"/>
            <a:ext cx="2287807" cy="646331"/>
          </a:xfrm>
          <a:prstGeom prst="rect">
            <a:avLst/>
          </a:prstGeom>
        </p:spPr>
        <p:txBody>
          <a:bodyPr wrap="none">
            <a:spAutoFit/>
          </a:bodyPr>
          <a:lstStyle/>
          <a:p>
            <a:pPr algn="ctr"/>
            <a:r>
              <a:rPr lang="en-US" altLang="zh-CN" dirty="0"/>
              <a:t>driving environment B</a:t>
            </a:r>
          </a:p>
          <a:p>
            <a:pPr algn="ctr"/>
            <a:r>
              <a:rPr lang="en-US" altLang="zh-CN" dirty="0"/>
              <a:t>(Day 2)</a:t>
            </a:r>
            <a:endParaRPr lang="zh-CN" altLang="en-US" dirty="0"/>
          </a:p>
        </p:txBody>
      </p:sp>
      <p:sp>
        <p:nvSpPr>
          <p:cNvPr id="22" name="TextBox 21">
            <a:extLst>
              <a:ext uri="{FF2B5EF4-FFF2-40B4-BE49-F238E27FC236}">
                <a16:creationId xmlns:a16="http://schemas.microsoft.com/office/drawing/2014/main" id="{9689929C-1EF9-4E60-BA19-8FBBD5A2EBEA}"/>
              </a:ext>
            </a:extLst>
          </p:cNvPr>
          <p:cNvSpPr txBox="1"/>
          <p:nvPr/>
        </p:nvSpPr>
        <p:spPr>
          <a:xfrm>
            <a:off x="2410190" y="1080000"/>
            <a:ext cx="4323620" cy="461665"/>
          </a:xfrm>
          <a:prstGeom prst="rect">
            <a:avLst/>
          </a:prstGeom>
          <a:noFill/>
        </p:spPr>
        <p:txBody>
          <a:bodyPr wrap="none" rtlCol="0">
            <a:spAutoFit/>
          </a:bodyPr>
          <a:lstStyle/>
          <a:p>
            <a:r>
              <a:rPr lang="en-US" altLang="zh-CN" sz="2400" dirty="0"/>
              <a:t>Application of domain adaptation</a:t>
            </a:r>
          </a:p>
        </p:txBody>
      </p:sp>
      <p:sp>
        <p:nvSpPr>
          <p:cNvPr id="25" name="Rectangle 1">
            <a:extLst>
              <a:ext uri="{FF2B5EF4-FFF2-40B4-BE49-F238E27FC236}">
                <a16:creationId xmlns:a16="http://schemas.microsoft.com/office/drawing/2014/main" id="{9F853414-677F-4EC8-970A-F11EE8E97A99}"/>
              </a:ext>
            </a:extLst>
          </p:cNvPr>
          <p:cNvSpPr>
            <a:spLocks noChangeArrowheads="1"/>
          </p:cNvSpPr>
          <p:nvPr/>
        </p:nvSpPr>
        <p:spPr bwMode="auto">
          <a:xfrm>
            <a:off x="3539569" y="1816771"/>
            <a:ext cx="23374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r>
              <a:rPr lang="en-US" altLang="zh-CN" sz="2000" b="1" dirty="0">
                <a:latin typeface="+mn-lt"/>
              </a:rPr>
              <a:t>Autonomous driving</a:t>
            </a:r>
          </a:p>
        </p:txBody>
      </p:sp>
    </p:spTree>
    <p:extLst>
      <p:ext uri="{BB962C8B-B14F-4D97-AF65-F5344CB8AC3E}">
        <p14:creationId xmlns:p14="http://schemas.microsoft.com/office/powerpoint/2010/main" val="3531842568"/>
      </p:ext>
    </p:extLst>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4359CC-44C7-4ED0-929C-F5D302266A19}"/>
              </a:ext>
            </a:extLst>
          </p:cNvPr>
          <p:cNvSpPr txBox="1"/>
          <p:nvPr/>
        </p:nvSpPr>
        <p:spPr>
          <a:xfrm>
            <a:off x="2205807" y="1080000"/>
            <a:ext cx="4327660" cy="461665"/>
          </a:xfrm>
          <a:prstGeom prst="rect">
            <a:avLst/>
          </a:prstGeom>
          <a:noFill/>
        </p:spPr>
        <p:txBody>
          <a:bodyPr wrap="none" rtlCol="0">
            <a:spAutoFit/>
          </a:bodyPr>
          <a:lstStyle/>
          <a:p>
            <a:pPr algn="l"/>
            <a:r>
              <a:rPr lang="en-US" altLang="zh-CN" sz="2400" dirty="0"/>
              <a:t>Source domain and target domain</a:t>
            </a:r>
            <a:endParaRPr lang="zh-CN" altLang="en-US" sz="2400" dirty="0" err="1"/>
          </a:p>
        </p:txBody>
      </p:sp>
      <p:pic>
        <p:nvPicPr>
          <p:cNvPr id="6" name="Picture 5">
            <a:extLst>
              <a:ext uri="{FF2B5EF4-FFF2-40B4-BE49-F238E27FC236}">
                <a16:creationId xmlns:a16="http://schemas.microsoft.com/office/drawing/2014/main" id="{F1B077BC-A9A3-4511-8558-0C4E4004E6F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597721" y="2183381"/>
            <a:ext cx="1380572" cy="252952"/>
          </a:xfrm>
          <a:prstGeom prst="rect">
            <a:avLst/>
          </a:prstGeom>
        </p:spPr>
      </p:pic>
      <p:pic>
        <p:nvPicPr>
          <p:cNvPr id="9" name="Picture 8">
            <a:extLst>
              <a:ext uri="{FF2B5EF4-FFF2-40B4-BE49-F238E27FC236}">
                <a16:creationId xmlns:a16="http://schemas.microsoft.com/office/drawing/2014/main" id="{6838C654-1219-4E36-BBFE-CE4BA9452D19}"/>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597721" y="2783724"/>
            <a:ext cx="1368382" cy="265143"/>
          </a:xfrm>
          <a:prstGeom prst="rect">
            <a:avLst/>
          </a:prstGeom>
        </p:spPr>
      </p:pic>
      <p:grpSp>
        <p:nvGrpSpPr>
          <p:cNvPr id="19" name="Group 18">
            <a:extLst>
              <a:ext uri="{FF2B5EF4-FFF2-40B4-BE49-F238E27FC236}">
                <a16:creationId xmlns:a16="http://schemas.microsoft.com/office/drawing/2014/main" id="{356147F8-E418-44B5-AFF5-ACE1E3921510}"/>
              </a:ext>
            </a:extLst>
          </p:cNvPr>
          <p:cNvGrpSpPr/>
          <p:nvPr/>
        </p:nvGrpSpPr>
        <p:grpSpPr>
          <a:xfrm>
            <a:off x="2092443" y="3809134"/>
            <a:ext cx="5266704" cy="1079334"/>
            <a:chOff x="1951612" y="3726094"/>
            <a:chExt cx="5266704" cy="1079334"/>
          </a:xfrm>
        </p:grpSpPr>
        <p:pic>
          <p:nvPicPr>
            <p:cNvPr id="12" name="Picture 11">
              <a:extLst>
                <a:ext uri="{FF2B5EF4-FFF2-40B4-BE49-F238E27FC236}">
                  <a16:creationId xmlns:a16="http://schemas.microsoft.com/office/drawing/2014/main" id="{EF30846B-926C-434D-8BCD-F7E7C082BF1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204982" y="3784284"/>
              <a:ext cx="1013334" cy="252952"/>
            </a:xfrm>
            <a:prstGeom prst="rect">
              <a:avLst/>
            </a:prstGeom>
          </p:spPr>
        </p:pic>
        <p:sp>
          <p:nvSpPr>
            <p:cNvPr id="13" name="TextBox 12">
              <a:extLst>
                <a:ext uri="{FF2B5EF4-FFF2-40B4-BE49-F238E27FC236}">
                  <a16:creationId xmlns:a16="http://schemas.microsoft.com/office/drawing/2014/main" id="{1A698B8A-F50D-4C7C-9901-D102E27B4F81}"/>
                </a:ext>
              </a:extLst>
            </p:cNvPr>
            <p:cNvSpPr txBox="1"/>
            <p:nvPr/>
          </p:nvSpPr>
          <p:spPr>
            <a:xfrm>
              <a:off x="1951612" y="3726094"/>
              <a:ext cx="4267387" cy="369332"/>
            </a:xfrm>
            <a:prstGeom prst="rect">
              <a:avLst/>
            </a:prstGeom>
            <a:noFill/>
          </p:spPr>
          <p:txBody>
            <a:bodyPr wrap="none" rtlCol="0">
              <a:spAutoFit/>
            </a:bodyPr>
            <a:lstStyle/>
            <a:p>
              <a:pPr marL="285750" indent="-285750" algn="l">
                <a:buFont typeface="Arial" panose="020B0604020202020204" pitchFamily="34" charset="0"/>
                <a:buChar char="•"/>
              </a:pPr>
              <a:r>
                <a:rPr lang="en-US" altLang="zh-CN" dirty="0"/>
                <a:t>Training on training set (source domain):</a:t>
              </a:r>
              <a:endParaRPr lang="zh-CN" altLang="en-US" dirty="0" err="1"/>
            </a:p>
          </p:txBody>
        </p:sp>
        <p:pic>
          <p:nvPicPr>
            <p:cNvPr id="17" name="Picture 16">
              <a:extLst>
                <a:ext uri="{FF2B5EF4-FFF2-40B4-BE49-F238E27FC236}">
                  <a16:creationId xmlns:a16="http://schemas.microsoft.com/office/drawing/2014/main" id="{9BB3EF44-A28B-485E-BC6D-9E5DD33591B3}"/>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638025" y="4488190"/>
              <a:ext cx="975239" cy="265143"/>
            </a:xfrm>
            <a:prstGeom prst="rect">
              <a:avLst/>
            </a:prstGeom>
          </p:spPr>
        </p:pic>
        <p:sp>
          <p:nvSpPr>
            <p:cNvPr id="18" name="TextBox 17">
              <a:extLst>
                <a:ext uri="{FF2B5EF4-FFF2-40B4-BE49-F238E27FC236}">
                  <a16:creationId xmlns:a16="http://schemas.microsoft.com/office/drawing/2014/main" id="{72FA8857-D99A-489B-9820-5F93A5ACA8BB}"/>
                </a:ext>
              </a:extLst>
            </p:cNvPr>
            <p:cNvSpPr txBox="1"/>
            <p:nvPr/>
          </p:nvSpPr>
          <p:spPr>
            <a:xfrm>
              <a:off x="1959839" y="4436096"/>
              <a:ext cx="3678186" cy="369332"/>
            </a:xfrm>
            <a:prstGeom prst="rect">
              <a:avLst/>
            </a:prstGeom>
            <a:noFill/>
          </p:spPr>
          <p:txBody>
            <a:bodyPr wrap="none" rtlCol="0">
              <a:spAutoFit/>
            </a:bodyPr>
            <a:lstStyle/>
            <a:p>
              <a:pPr marL="285750" indent="-285750" algn="l">
                <a:buFont typeface="Arial" panose="020B0604020202020204" pitchFamily="34" charset="0"/>
                <a:buChar char="•"/>
              </a:pPr>
              <a:r>
                <a:rPr lang="en-US" altLang="zh-CN" dirty="0"/>
                <a:t>Testing on test set (target domain):</a:t>
              </a:r>
              <a:endParaRPr lang="zh-CN" altLang="en-US" dirty="0" err="1"/>
            </a:p>
          </p:txBody>
        </p:sp>
      </p:grpSp>
    </p:spTree>
    <p:extLst>
      <p:ext uri="{BB962C8B-B14F-4D97-AF65-F5344CB8AC3E}">
        <p14:creationId xmlns:p14="http://schemas.microsoft.com/office/powerpoint/2010/main" val="3223963615"/>
      </p:ext>
    </p:extLst>
  </p:cSld>
  <p:clrMapOvr>
    <a:masterClrMapping/>
  </p:clrMapOvr>
  <p:transition spd="med">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55214B4-C9FC-4975-B6A9-B4C2BA12FEBD}"/>
              </a:ext>
            </a:extLst>
          </p:cNvPr>
          <p:cNvSpPr txBox="1"/>
          <p:nvPr/>
        </p:nvSpPr>
        <p:spPr>
          <a:xfrm>
            <a:off x="3895613" y="857250"/>
            <a:ext cx="1396536" cy="461665"/>
          </a:xfrm>
          <a:prstGeom prst="rect">
            <a:avLst/>
          </a:prstGeom>
          <a:noFill/>
        </p:spPr>
        <p:txBody>
          <a:bodyPr wrap="none" rtlCol="0">
            <a:spAutoFit/>
          </a:bodyPr>
          <a:lstStyle/>
          <a:p>
            <a:r>
              <a:rPr lang="en-US" altLang="zh-CN" sz="2400" dirty="0">
                <a:solidFill>
                  <a:schemeClr val="bg1"/>
                </a:solidFill>
              </a:rPr>
              <a:t>Examples</a:t>
            </a:r>
            <a:endParaRPr lang="zh-CN" altLang="en-US" sz="1350" dirty="0">
              <a:solidFill>
                <a:schemeClr val="bg1"/>
              </a:solidFill>
            </a:endParaRPr>
          </a:p>
        </p:txBody>
      </p:sp>
      <p:grpSp>
        <p:nvGrpSpPr>
          <p:cNvPr id="8" name="Group 7">
            <a:extLst>
              <a:ext uri="{FF2B5EF4-FFF2-40B4-BE49-F238E27FC236}">
                <a16:creationId xmlns:a16="http://schemas.microsoft.com/office/drawing/2014/main" id="{0677AB81-7D29-452A-BA51-2863B0F3524F}"/>
              </a:ext>
            </a:extLst>
          </p:cNvPr>
          <p:cNvGrpSpPr/>
          <p:nvPr/>
        </p:nvGrpSpPr>
        <p:grpSpPr>
          <a:xfrm>
            <a:off x="3235316" y="2300892"/>
            <a:ext cx="3236912" cy="553998"/>
            <a:chOff x="5784112" y="2457519"/>
            <a:chExt cx="4315882" cy="738664"/>
          </a:xfrm>
        </p:grpSpPr>
        <p:sp>
          <p:nvSpPr>
            <p:cNvPr id="4" name="Rectangle 3">
              <a:extLst>
                <a:ext uri="{FF2B5EF4-FFF2-40B4-BE49-F238E27FC236}">
                  <a16:creationId xmlns:a16="http://schemas.microsoft.com/office/drawing/2014/main" id="{963A47E5-FA6A-472C-B773-A76B7757F39C}"/>
                </a:ext>
              </a:extLst>
            </p:cNvPr>
            <p:cNvSpPr/>
            <p:nvPr/>
          </p:nvSpPr>
          <p:spPr>
            <a:xfrm>
              <a:off x="5784112" y="2703740"/>
              <a:ext cx="4315882" cy="492443"/>
            </a:xfrm>
            <a:prstGeom prst="rect">
              <a:avLst/>
            </a:prstGeom>
          </p:spPr>
          <p:txBody>
            <a:bodyPr wrap="none">
              <a:spAutoFit/>
            </a:bodyPr>
            <a:lstStyle/>
            <a:p>
              <a:r>
                <a:rPr lang="en-US" altLang="zh-CN" dirty="0"/>
                <a:t>patient A                        patient B</a:t>
              </a:r>
            </a:p>
          </p:txBody>
        </p:sp>
        <p:sp>
          <p:nvSpPr>
            <p:cNvPr id="15" name="TextBox 14">
              <a:extLst>
                <a:ext uri="{FF2B5EF4-FFF2-40B4-BE49-F238E27FC236}">
                  <a16:creationId xmlns:a16="http://schemas.microsoft.com/office/drawing/2014/main" id="{6FC125CA-0934-4C58-8935-D0E0A691F10E}"/>
                </a:ext>
              </a:extLst>
            </p:cNvPr>
            <p:cNvSpPr txBox="1"/>
            <p:nvPr/>
          </p:nvSpPr>
          <p:spPr>
            <a:xfrm>
              <a:off x="7361293" y="2457519"/>
              <a:ext cx="913071" cy="492443"/>
            </a:xfrm>
            <a:prstGeom prst="rect">
              <a:avLst/>
            </a:prstGeom>
            <a:noFill/>
          </p:spPr>
          <p:txBody>
            <a:bodyPr wrap="none" rtlCol="0">
              <a:spAutoFit/>
            </a:bodyPr>
            <a:lstStyle/>
            <a:p>
              <a:r>
                <a:rPr lang="en-US" altLang="zh-CN" dirty="0"/>
                <a:t>adapt</a:t>
              </a:r>
              <a:endParaRPr lang="zh-CN" altLang="en-US" dirty="0"/>
            </a:p>
          </p:txBody>
        </p:sp>
        <p:sp>
          <p:nvSpPr>
            <p:cNvPr id="16" name="Arrow: Right 15">
              <a:extLst>
                <a:ext uri="{FF2B5EF4-FFF2-40B4-BE49-F238E27FC236}">
                  <a16:creationId xmlns:a16="http://schemas.microsoft.com/office/drawing/2014/main" id="{DF9DF557-E228-4C24-A8A8-1DD06FA7ABC4}"/>
                </a:ext>
              </a:extLst>
            </p:cNvPr>
            <p:cNvSpPr/>
            <p:nvPr/>
          </p:nvSpPr>
          <p:spPr>
            <a:xfrm>
              <a:off x="7193078" y="2871302"/>
              <a:ext cx="1298861" cy="20527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grpSp>
        <p:nvGrpSpPr>
          <p:cNvPr id="25" name="Group 24">
            <a:extLst>
              <a:ext uri="{FF2B5EF4-FFF2-40B4-BE49-F238E27FC236}">
                <a16:creationId xmlns:a16="http://schemas.microsoft.com/office/drawing/2014/main" id="{9CA97D9A-A625-4901-8AA4-9F764067B5B5}"/>
              </a:ext>
            </a:extLst>
          </p:cNvPr>
          <p:cNvGrpSpPr/>
          <p:nvPr/>
        </p:nvGrpSpPr>
        <p:grpSpPr>
          <a:xfrm>
            <a:off x="1342556" y="3340624"/>
            <a:ext cx="4544365" cy="1865729"/>
            <a:chOff x="2580739" y="3311158"/>
            <a:chExt cx="6059153" cy="2487635"/>
          </a:xfrm>
        </p:grpSpPr>
        <p:pic>
          <p:nvPicPr>
            <p:cNvPr id="7" name="Picture 6">
              <a:extLst>
                <a:ext uri="{FF2B5EF4-FFF2-40B4-BE49-F238E27FC236}">
                  <a16:creationId xmlns:a16="http://schemas.microsoft.com/office/drawing/2014/main" id="{D8A8B7D2-644A-43BA-A705-5F91BB4B95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0739" y="3747268"/>
              <a:ext cx="6059153" cy="2051525"/>
            </a:xfrm>
            <a:prstGeom prst="rect">
              <a:avLst/>
            </a:prstGeom>
          </p:spPr>
        </p:pic>
        <p:sp>
          <p:nvSpPr>
            <p:cNvPr id="9" name="TextBox 8">
              <a:extLst>
                <a:ext uri="{FF2B5EF4-FFF2-40B4-BE49-F238E27FC236}">
                  <a16:creationId xmlns:a16="http://schemas.microsoft.com/office/drawing/2014/main" id="{D1B0FEA2-A016-46A4-AE14-6D3DA1B5CA86}"/>
                </a:ext>
              </a:extLst>
            </p:cNvPr>
            <p:cNvSpPr txBox="1"/>
            <p:nvPr/>
          </p:nvSpPr>
          <p:spPr>
            <a:xfrm>
              <a:off x="2997100" y="3311159"/>
              <a:ext cx="1314889" cy="492442"/>
            </a:xfrm>
            <a:prstGeom prst="rect">
              <a:avLst/>
            </a:prstGeom>
            <a:noFill/>
          </p:spPr>
          <p:txBody>
            <a:bodyPr wrap="none" rtlCol="0">
              <a:spAutoFit/>
            </a:bodyPr>
            <a:lstStyle/>
            <a:p>
              <a:r>
                <a:rPr lang="en-US" altLang="zh-CN" dirty="0">
                  <a:solidFill>
                    <a:srgbClr val="FF0000"/>
                  </a:solidFill>
                </a:rPr>
                <a:t>patient 1</a:t>
              </a:r>
              <a:endParaRPr lang="zh-CN" altLang="en-US" dirty="0">
                <a:solidFill>
                  <a:srgbClr val="FF0000"/>
                </a:solidFill>
              </a:endParaRPr>
            </a:p>
          </p:txBody>
        </p:sp>
        <p:sp>
          <p:nvSpPr>
            <p:cNvPr id="20" name="TextBox 19">
              <a:extLst>
                <a:ext uri="{FF2B5EF4-FFF2-40B4-BE49-F238E27FC236}">
                  <a16:creationId xmlns:a16="http://schemas.microsoft.com/office/drawing/2014/main" id="{76BD2920-07D2-4E9F-A722-231BF60F9AB0}"/>
                </a:ext>
              </a:extLst>
            </p:cNvPr>
            <p:cNvSpPr txBox="1"/>
            <p:nvPr/>
          </p:nvSpPr>
          <p:spPr>
            <a:xfrm>
              <a:off x="5113538" y="3311159"/>
              <a:ext cx="1314889" cy="492442"/>
            </a:xfrm>
            <a:prstGeom prst="rect">
              <a:avLst/>
            </a:prstGeom>
            <a:noFill/>
          </p:spPr>
          <p:txBody>
            <a:bodyPr wrap="none" rtlCol="0">
              <a:spAutoFit/>
            </a:bodyPr>
            <a:lstStyle/>
            <a:p>
              <a:r>
                <a:rPr lang="en-US" altLang="zh-CN" dirty="0">
                  <a:solidFill>
                    <a:srgbClr val="FF0000"/>
                  </a:solidFill>
                </a:rPr>
                <a:t>patient 2</a:t>
              </a:r>
              <a:endParaRPr lang="zh-CN" altLang="en-US" dirty="0">
                <a:solidFill>
                  <a:srgbClr val="FF0000"/>
                </a:solidFill>
              </a:endParaRPr>
            </a:p>
          </p:txBody>
        </p:sp>
        <p:sp>
          <p:nvSpPr>
            <p:cNvPr id="21" name="TextBox 20">
              <a:extLst>
                <a:ext uri="{FF2B5EF4-FFF2-40B4-BE49-F238E27FC236}">
                  <a16:creationId xmlns:a16="http://schemas.microsoft.com/office/drawing/2014/main" id="{739F76BA-D279-4CF9-A973-87A638123453}"/>
                </a:ext>
              </a:extLst>
            </p:cNvPr>
            <p:cNvSpPr txBox="1"/>
            <p:nvPr/>
          </p:nvSpPr>
          <p:spPr>
            <a:xfrm>
              <a:off x="7028061" y="3311158"/>
              <a:ext cx="1314889" cy="492442"/>
            </a:xfrm>
            <a:prstGeom prst="rect">
              <a:avLst/>
            </a:prstGeom>
            <a:noFill/>
          </p:spPr>
          <p:txBody>
            <a:bodyPr wrap="none" rtlCol="0">
              <a:spAutoFit/>
            </a:bodyPr>
            <a:lstStyle/>
            <a:p>
              <a:r>
                <a:rPr lang="en-US" altLang="zh-CN" dirty="0">
                  <a:solidFill>
                    <a:srgbClr val="FF0000"/>
                  </a:solidFill>
                </a:rPr>
                <a:t>patient 3</a:t>
              </a:r>
              <a:endParaRPr lang="zh-CN" altLang="en-US" dirty="0">
                <a:solidFill>
                  <a:srgbClr val="FF0000"/>
                </a:solidFill>
              </a:endParaRPr>
            </a:p>
          </p:txBody>
        </p:sp>
      </p:grpSp>
      <p:sp>
        <p:nvSpPr>
          <p:cNvPr id="23" name="TextBox 22">
            <a:extLst>
              <a:ext uri="{FF2B5EF4-FFF2-40B4-BE49-F238E27FC236}">
                <a16:creationId xmlns:a16="http://schemas.microsoft.com/office/drawing/2014/main" id="{34A0B126-5BCD-412C-B8E3-02CAE7745743}"/>
              </a:ext>
            </a:extLst>
          </p:cNvPr>
          <p:cNvSpPr txBox="1"/>
          <p:nvPr/>
        </p:nvSpPr>
        <p:spPr>
          <a:xfrm>
            <a:off x="125556" y="4252356"/>
            <a:ext cx="1217000" cy="369332"/>
          </a:xfrm>
          <a:prstGeom prst="rect">
            <a:avLst/>
          </a:prstGeom>
          <a:noFill/>
        </p:spPr>
        <p:txBody>
          <a:bodyPr wrap="none" rtlCol="0">
            <a:spAutoFit/>
          </a:bodyPr>
          <a:lstStyle/>
          <a:p>
            <a:r>
              <a:rPr lang="en-US" altLang="zh-CN" dirty="0">
                <a:solidFill>
                  <a:srgbClr val="FF0000"/>
                </a:solidFill>
              </a:rPr>
              <a:t>liver tumor</a:t>
            </a:r>
            <a:endParaRPr lang="zh-CN" altLang="en-US" dirty="0">
              <a:solidFill>
                <a:srgbClr val="FF0000"/>
              </a:solidFill>
            </a:endParaRPr>
          </a:p>
        </p:txBody>
      </p:sp>
      <p:pic>
        <p:nvPicPr>
          <p:cNvPr id="13" name="Picture 12">
            <a:extLst>
              <a:ext uri="{FF2B5EF4-FFF2-40B4-BE49-F238E27FC236}">
                <a16:creationId xmlns:a16="http://schemas.microsoft.com/office/drawing/2014/main" id="{80CBBF3D-4F0D-43E7-86FB-0C9DC6BB8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340" y="3743865"/>
            <a:ext cx="2079473" cy="1386315"/>
          </a:xfrm>
          <a:prstGeom prst="rect">
            <a:avLst/>
          </a:prstGeom>
        </p:spPr>
      </p:pic>
      <p:sp>
        <p:nvSpPr>
          <p:cNvPr id="17" name="TextBox 16">
            <a:extLst>
              <a:ext uri="{FF2B5EF4-FFF2-40B4-BE49-F238E27FC236}">
                <a16:creationId xmlns:a16="http://schemas.microsoft.com/office/drawing/2014/main" id="{52136FC4-7AC1-45E2-B2CD-5DCC24C1222D}"/>
              </a:ext>
            </a:extLst>
          </p:cNvPr>
          <p:cNvSpPr txBox="1"/>
          <p:nvPr/>
        </p:nvSpPr>
        <p:spPr>
          <a:xfrm>
            <a:off x="2410190" y="1080000"/>
            <a:ext cx="4323620" cy="461665"/>
          </a:xfrm>
          <a:prstGeom prst="rect">
            <a:avLst/>
          </a:prstGeom>
          <a:noFill/>
        </p:spPr>
        <p:txBody>
          <a:bodyPr wrap="none" rtlCol="0">
            <a:spAutoFit/>
          </a:bodyPr>
          <a:lstStyle/>
          <a:p>
            <a:r>
              <a:rPr lang="en-US" altLang="zh-CN" sz="2400" dirty="0"/>
              <a:t>Application of domain adaptation</a:t>
            </a:r>
          </a:p>
        </p:txBody>
      </p:sp>
      <p:sp>
        <p:nvSpPr>
          <p:cNvPr id="18" name="Rectangle 1">
            <a:extLst>
              <a:ext uri="{FF2B5EF4-FFF2-40B4-BE49-F238E27FC236}">
                <a16:creationId xmlns:a16="http://schemas.microsoft.com/office/drawing/2014/main" id="{457CABC3-49E8-456B-9253-CE8DF476C90A}"/>
              </a:ext>
            </a:extLst>
          </p:cNvPr>
          <p:cNvSpPr>
            <a:spLocks noChangeArrowheads="1"/>
          </p:cNvSpPr>
          <p:nvPr/>
        </p:nvSpPr>
        <p:spPr bwMode="auto">
          <a:xfrm>
            <a:off x="3539569" y="1816771"/>
            <a:ext cx="23374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r>
              <a:rPr lang="en-US" altLang="zh-CN" sz="2000" b="1" dirty="0">
                <a:latin typeface="+mn-lt"/>
              </a:rPr>
              <a:t>Medical diagnosis</a:t>
            </a:r>
          </a:p>
        </p:txBody>
      </p:sp>
    </p:spTree>
    <p:extLst>
      <p:ext uri="{BB962C8B-B14F-4D97-AF65-F5344CB8AC3E}">
        <p14:creationId xmlns:p14="http://schemas.microsoft.com/office/powerpoint/2010/main" val="1649108932"/>
      </p:ext>
    </p:extLst>
  </p:cSld>
  <p:clrMapOvr>
    <a:masterClrMapping/>
  </p:clrMapOvr>
  <p:transition spd="med">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139D0B-2304-4BFD-B4A7-96B4E395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759" y="3015642"/>
            <a:ext cx="438305" cy="438305"/>
          </a:xfrm>
          <a:prstGeom prst="rect">
            <a:avLst/>
          </a:prstGeom>
        </p:spPr>
      </p:pic>
      <p:grpSp>
        <p:nvGrpSpPr>
          <p:cNvPr id="33" name="Group 32">
            <a:extLst>
              <a:ext uri="{FF2B5EF4-FFF2-40B4-BE49-F238E27FC236}">
                <a16:creationId xmlns:a16="http://schemas.microsoft.com/office/drawing/2014/main" id="{CD366142-82ED-4CCC-B84F-E3168E7BAC31}"/>
              </a:ext>
            </a:extLst>
          </p:cNvPr>
          <p:cNvGrpSpPr/>
          <p:nvPr/>
        </p:nvGrpSpPr>
        <p:grpSpPr>
          <a:xfrm>
            <a:off x="6132527" y="3376137"/>
            <a:ext cx="895325" cy="889956"/>
            <a:chOff x="4136385" y="1492119"/>
            <a:chExt cx="975111" cy="969264"/>
          </a:xfrm>
          <a:solidFill>
            <a:schemeClr val="accent1">
              <a:lumMod val="20000"/>
              <a:lumOff val="80000"/>
            </a:schemeClr>
          </a:solidFill>
        </p:grpSpPr>
        <p:sp>
          <p:nvSpPr>
            <p:cNvPr id="34" name="Cube 33">
              <a:extLst>
                <a:ext uri="{FF2B5EF4-FFF2-40B4-BE49-F238E27FC236}">
                  <a16:creationId xmlns:a16="http://schemas.microsoft.com/office/drawing/2014/main" id="{174C7048-5CA1-4839-9BF4-08B042D350EF}"/>
                </a:ext>
              </a:extLst>
            </p:cNvPr>
            <p:cNvSpPr/>
            <p:nvPr/>
          </p:nvSpPr>
          <p:spPr>
            <a:xfrm>
              <a:off x="4142232" y="1492119"/>
              <a:ext cx="969264" cy="969264"/>
            </a:xfrm>
            <a:prstGeom prst="cub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5" name="TextBox 34">
              <a:extLst>
                <a:ext uri="{FF2B5EF4-FFF2-40B4-BE49-F238E27FC236}">
                  <a16:creationId xmlns:a16="http://schemas.microsoft.com/office/drawing/2014/main" id="{8A531DE1-CC6E-4864-B56F-B0E1780A0061}"/>
                </a:ext>
              </a:extLst>
            </p:cNvPr>
            <p:cNvSpPr txBox="1"/>
            <p:nvPr/>
          </p:nvSpPr>
          <p:spPr>
            <a:xfrm>
              <a:off x="4136385" y="1870910"/>
              <a:ext cx="761542" cy="368724"/>
            </a:xfrm>
            <a:prstGeom prst="rect">
              <a:avLst/>
            </a:prstGeom>
            <a:noFill/>
            <a:ln>
              <a:noFill/>
            </a:ln>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model</a:t>
              </a:r>
              <a:endParaRPr lang="zh-CN" altLang="en-US" sz="1600" dirty="0">
                <a:latin typeface="Times New Roman" panose="02020603050405020304" pitchFamily="18" charset="0"/>
                <a:cs typeface="Times New Roman" panose="02020603050405020304" pitchFamily="18" charset="0"/>
              </a:endParaRPr>
            </a:p>
          </p:txBody>
        </p:sp>
      </p:grpSp>
      <p:sp>
        <p:nvSpPr>
          <p:cNvPr id="43" name="Rectangle 42">
            <a:extLst>
              <a:ext uri="{FF2B5EF4-FFF2-40B4-BE49-F238E27FC236}">
                <a16:creationId xmlns:a16="http://schemas.microsoft.com/office/drawing/2014/main" id="{3ADD59CB-D345-4443-B115-D44250365437}"/>
              </a:ext>
            </a:extLst>
          </p:cNvPr>
          <p:cNvSpPr/>
          <p:nvPr/>
        </p:nvSpPr>
        <p:spPr>
          <a:xfrm>
            <a:off x="7597505" y="3666355"/>
            <a:ext cx="1200266" cy="369332"/>
          </a:xfrm>
          <a:prstGeom prst="rect">
            <a:avLst/>
          </a:prstGeom>
        </p:spPr>
        <p:txBody>
          <a:bodyPr wrap="square">
            <a:spAutoFit/>
          </a:bodyPr>
          <a:lstStyle/>
          <a:p>
            <a:r>
              <a:rPr lang="en-US" altLang="zh-CN" dirty="0"/>
              <a:t>Leonardo</a:t>
            </a:r>
            <a:endParaRPr lang="zh-CN" altLang="en-US" dirty="0"/>
          </a:p>
        </p:txBody>
      </p:sp>
      <p:sp>
        <p:nvSpPr>
          <p:cNvPr id="46" name="TextBox 45">
            <a:extLst>
              <a:ext uri="{FF2B5EF4-FFF2-40B4-BE49-F238E27FC236}">
                <a16:creationId xmlns:a16="http://schemas.microsoft.com/office/drawing/2014/main" id="{9BF54319-706A-4CFB-9375-3BC846456802}"/>
              </a:ext>
            </a:extLst>
          </p:cNvPr>
          <p:cNvSpPr txBox="1"/>
          <p:nvPr/>
        </p:nvSpPr>
        <p:spPr>
          <a:xfrm>
            <a:off x="2567911" y="3453263"/>
            <a:ext cx="1119217" cy="307777"/>
          </a:xfrm>
          <a:prstGeom prst="rect">
            <a:avLst/>
          </a:prstGeom>
          <a:noFill/>
        </p:spPr>
        <p:txBody>
          <a:bodyPr wrap="none" rtlCol="0">
            <a:spAutoFit/>
          </a:bodyPr>
          <a:lstStyle/>
          <a:p>
            <a:r>
              <a:rPr lang="en-US" altLang="zh-CN" sz="1400" dirty="0">
                <a:solidFill>
                  <a:srgbClr val="FF0000"/>
                </a:solidFill>
              </a:rPr>
              <a:t>RGB camera</a:t>
            </a:r>
            <a:endParaRPr lang="zh-CN" altLang="en-US" sz="1400" dirty="0">
              <a:solidFill>
                <a:srgbClr val="FF0000"/>
              </a:solidFill>
            </a:endParaRPr>
          </a:p>
        </p:txBody>
      </p:sp>
      <p:sp>
        <p:nvSpPr>
          <p:cNvPr id="49" name="TextBox 48">
            <a:extLst>
              <a:ext uri="{FF2B5EF4-FFF2-40B4-BE49-F238E27FC236}">
                <a16:creationId xmlns:a16="http://schemas.microsoft.com/office/drawing/2014/main" id="{4EDB5EB9-DC2F-405F-98A1-8E98FB540C14}"/>
              </a:ext>
            </a:extLst>
          </p:cNvPr>
          <p:cNvSpPr txBox="1"/>
          <p:nvPr/>
        </p:nvSpPr>
        <p:spPr>
          <a:xfrm>
            <a:off x="2483026" y="4876340"/>
            <a:ext cx="1309974" cy="307777"/>
          </a:xfrm>
          <a:prstGeom prst="rect">
            <a:avLst/>
          </a:prstGeom>
          <a:noFill/>
        </p:spPr>
        <p:txBody>
          <a:bodyPr wrap="none" rtlCol="0">
            <a:spAutoFit/>
          </a:bodyPr>
          <a:lstStyle/>
          <a:p>
            <a:r>
              <a:rPr lang="en-US" altLang="zh-CN" sz="1400" dirty="0">
                <a:solidFill>
                  <a:srgbClr val="FF0000"/>
                </a:solidFill>
              </a:rPr>
              <a:t>lensless camera</a:t>
            </a:r>
            <a:endParaRPr lang="zh-CN" altLang="en-US" sz="1400" dirty="0">
              <a:solidFill>
                <a:srgbClr val="FF0000"/>
              </a:solidFill>
            </a:endParaRPr>
          </a:p>
        </p:txBody>
      </p:sp>
      <p:sp>
        <p:nvSpPr>
          <p:cNvPr id="53" name="Arrow: Right 52">
            <a:extLst>
              <a:ext uri="{FF2B5EF4-FFF2-40B4-BE49-F238E27FC236}">
                <a16:creationId xmlns:a16="http://schemas.microsoft.com/office/drawing/2014/main" id="{570A91E0-BFB7-457C-82D9-F9E2C27DD8B4}"/>
              </a:ext>
            </a:extLst>
          </p:cNvPr>
          <p:cNvSpPr/>
          <p:nvPr/>
        </p:nvSpPr>
        <p:spPr>
          <a:xfrm>
            <a:off x="5547324" y="3851792"/>
            <a:ext cx="540000" cy="16760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4" name="Arrow: Right 53">
            <a:extLst>
              <a:ext uri="{FF2B5EF4-FFF2-40B4-BE49-F238E27FC236}">
                <a16:creationId xmlns:a16="http://schemas.microsoft.com/office/drawing/2014/main" id="{140FCF38-0EF1-430F-B75F-277F6FC4BA2F}"/>
              </a:ext>
            </a:extLst>
          </p:cNvPr>
          <p:cNvSpPr/>
          <p:nvPr/>
        </p:nvSpPr>
        <p:spPr>
          <a:xfrm>
            <a:off x="7057505" y="3851792"/>
            <a:ext cx="540000" cy="16760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5" name="TextBox 54">
            <a:extLst>
              <a:ext uri="{FF2B5EF4-FFF2-40B4-BE49-F238E27FC236}">
                <a16:creationId xmlns:a16="http://schemas.microsoft.com/office/drawing/2014/main" id="{CE512023-A3EF-41D5-A32F-5E373AEA87CF}"/>
              </a:ext>
            </a:extLst>
          </p:cNvPr>
          <p:cNvSpPr txBox="1"/>
          <p:nvPr/>
        </p:nvSpPr>
        <p:spPr>
          <a:xfrm>
            <a:off x="2869301" y="4824486"/>
            <a:ext cx="569387" cy="553998"/>
          </a:xfrm>
          <a:prstGeom prst="rect">
            <a:avLst/>
          </a:prstGeom>
          <a:noFill/>
        </p:spPr>
        <p:txBody>
          <a:bodyPr wrap="none" rtlCol="0">
            <a:spAutoFit/>
          </a:bodyPr>
          <a:lstStyle/>
          <a:p>
            <a:r>
              <a:rPr lang="en-US" altLang="zh-CN" sz="3000" dirty="0"/>
              <a:t>…</a:t>
            </a:r>
            <a:endParaRPr lang="zh-CN" altLang="en-US" sz="3000" dirty="0"/>
          </a:p>
        </p:txBody>
      </p:sp>
      <p:sp>
        <p:nvSpPr>
          <p:cNvPr id="56" name="TextBox 55">
            <a:extLst>
              <a:ext uri="{FF2B5EF4-FFF2-40B4-BE49-F238E27FC236}">
                <a16:creationId xmlns:a16="http://schemas.microsoft.com/office/drawing/2014/main" id="{7522DB6B-783D-4A13-A5BC-DC05A7103718}"/>
              </a:ext>
            </a:extLst>
          </p:cNvPr>
          <p:cNvSpPr txBox="1"/>
          <p:nvPr/>
        </p:nvSpPr>
        <p:spPr>
          <a:xfrm>
            <a:off x="4696609" y="4824486"/>
            <a:ext cx="569387" cy="553998"/>
          </a:xfrm>
          <a:prstGeom prst="rect">
            <a:avLst/>
          </a:prstGeom>
          <a:noFill/>
        </p:spPr>
        <p:txBody>
          <a:bodyPr wrap="none" rtlCol="0">
            <a:spAutoFit/>
          </a:bodyPr>
          <a:lstStyle/>
          <a:p>
            <a:r>
              <a:rPr lang="en-US" altLang="zh-CN" sz="3000" dirty="0"/>
              <a:t>…</a:t>
            </a:r>
            <a:endParaRPr lang="zh-CN" altLang="en-US" sz="3000" dirty="0"/>
          </a:p>
        </p:txBody>
      </p:sp>
      <p:sp>
        <p:nvSpPr>
          <p:cNvPr id="67" name="Arrow: Right 66">
            <a:extLst>
              <a:ext uri="{FF2B5EF4-FFF2-40B4-BE49-F238E27FC236}">
                <a16:creationId xmlns:a16="http://schemas.microsoft.com/office/drawing/2014/main" id="{39BAC105-B179-4F58-967F-C5C5868F160F}"/>
              </a:ext>
            </a:extLst>
          </p:cNvPr>
          <p:cNvSpPr/>
          <p:nvPr/>
        </p:nvSpPr>
        <p:spPr>
          <a:xfrm rot="19252369">
            <a:off x="1723255" y="3584754"/>
            <a:ext cx="1229410" cy="16320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30" name="Picture 129">
            <a:extLst>
              <a:ext uri="{FF2B5EF4-FFF2-40B4-BE49-F238E27FC236}">
                <a16:creationId xmlns:a16="http://schemas.microsoft.com/office/drawing/2014/main" id="{EF4A3CD2-C14E-4B6C-BEA7-8776F22B82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0718" y="2997776"/>
            <a:ext cx="675000" cy="675000"/>
          </a:xfrm>
          <a:prstGeom prst="rect">
            <a:avLst/>
          </a:prstGeom>
        </p:spPr>
      </p:pic>
      <p:pic>
        <p:nvPicPr>
          <p:cNvPr id="132" name="Picture 131">
            <a:extLst>
              <a:ext uri="{FF2B5EF4-FFF2-40B4-BE49-F238E27FC236}">
                <a16:creationId xmlns:a16="http://schemas.microsoft.com/office/drawing/2014/main" id="{1E2A735B-AC38-481C-80E3-861CDBF0DF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282" y="3524681"/>
            <a:ext cx="1277163" cy="1277163"/>
          </a:xfrm>
          <a:prstGeom prst="rect">
            <a:avLst/>
          </a:prstGeom>
        </p:spPr>
      </p:pic>
      <p:pic>
        <p:nvPicPr>
          <p:cNvPr id="3" name="Picture 2">
            <a:extLst>
              <a:ext uri="{FF2B5EF4-FFF2-40B4-BE49-F238E27FC236}">
                <a16:creationId xmlns:a16="http://schemas.microsoft.com/office/drawing/2014/main" id="{DDDF71FA-FA22-4680-BFC4-FF02F71BFF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0718" y="4402813"/>
            <a:ext cx="675000" cy="675000"/>
          </a:xfrm>
          <a:prstGeom prst="rect">
            <a:avLst/>
          </a:prstGeom>
        </p:spPr>
      </p:pic>
      <p:sp>
        <p:nvSpPr>
          <p:cNvPr id="29" name="Rectangle 28">
            <a:extLst>
              <a:ext uri="{FF2B5EF4-FFF2-40B4-BE49-F238E27FC236}">
                <a16:creationId xmlns:a16="http://schemas.microsoft.com/office/drawing/2014/main" id="{0766A955-F710-493B-9344-00F3FB7F2143}"/>
              </a:ext>
            </a:extLst>
          </p:cNvPr>
          <p:cNvSpPr/>
          <p:nvPr/>
        </p:nvSpPr>
        <p:spPr>
          <a:xfrm>
            <a:off x="2508420" y="2955545"/>
            <a:ext cx="1218245" cy="2376953"/>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0" name="Rectangle 29">
            <a:extLst>
              <a:ext uri="{FF2B5EF4-FFF2-40B4-BE49-F238E27FC236}">
                <a16:creationId xmlns:a16="http://schemas.microsoft.com/office/drawing/2014/main" id="{AF4052C7-B50A-445E-B2CD-112D61521FA2}"/>
              </a:ext>
            </a:extLst>
          </p:cNvPr>
          <p:cNvSpPr/>
          <p:nvPr/>
        </p:nvSpPr>
        <p:spPr>
          <a:xfrm>
            <a:off x="4458705" y="2955545"/>
            <a:ext cx="999028" cy="2376953"/>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8" name="Arrow: Right 37">
            <a:extLst>
              <a:ext uri="{FF2B5EF4-FFF2-40B4-BE49-F238E27FC236}">
                <a16:creationId xmlns:a16="http://schemas.microsoft.com/office/drawing/2014/main" id="{56934A16-E648-42CF-B50E-6B4C21D8B12F}"/>
              </a:ext>
            </a:extLst>
          </p:cNvPr>
          <p:cNvSpPr/>
          <p:nvPr/>
        </p:nvSpPr>
        <p:spPr>
          <a:xfrm>
            <a:off x="3716981" y="3227613"/>
            <a:ext cx="654361" cy="13489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8" name="Rectangle 57">
            <a:extLst>
              <a:ext uri="{FF2B5EF4-FFF2-40B4-BE49-F238E27FC236}">
                <a16:creationId xmlns:a16="http://schemas.microsoft.com/office/drawing/2014/main" id="{13D97EF2-5EB0-4F66-BE24-2A9BE725B4FD}"/>
              </a:ext>
            </a:extLst>
          </p:cNvPr>
          <p:cNvSpPr/>
          <p:nvPr/>
        </p:nvSpPr>
        <p:spPr>
          <a:xfrm>
            <a:off x="3153994" y="2503285"/>
            <a:ext cx="3790240" cy="369332"/>
          </a:xfrm>
          <a:prstGeom prst="rect">
            <a:avLst/>
          </a:prstGeom>
        </p:spPr>
        <p:txBody>
          <a:bodyPr wrap="square">
            <a:spAutoFit/>
          </a:bodyPr>
          <a:lstStyle/>
          <a:p>
            <a:r>
              <a:rPr lang="en-US" altLang="zh-CN" dirty="0"/>
              <a:t>camera A                         camera B</a:t>
            </a:r>
          </a:p>
        </p:txBody>
      </p:sp>
      <p:pic>
        <p:nvPicPr>
          <p:cNvPr id="5" name="Picture 4">
            <a:extLst>
              <a:ext uri="{FF2B5EF4-FFF2-40B4-BE49-F238E27FC236}">
                <a16:creationId xmlns:a16="http://schemas.microsoft.com/office/drawing/2014/main" id="{5876A049-EAD9-4A6F-B662-987A8FC8BD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914633">
            <a:off x="2881180" y="3771202"/>
            <a:ext cx="457991" cy="512676"/>
          </a:xfrm>
          <a:prstGeom prst="rect">
            <a:avLst/>
          </a:prstGeom>
        </p:spPr>
      </p:pic>
      <p:pic>
        <p:nvPicPr>
          <p:cNvPr id="7" name="Picture 6">
            <a:extLst>
              <a:ext uri="{FF2B5EF4-FFF2-40B4-BE49-F238E27FC236}">
                <a16:creationId xmlns:a16="http://schemas.microsoft.com/office/drawing/2014/main" id="{9CB8E81B-877E-4B61-AB90-7CCAB35FA2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0718" y="3700294"/>
            <a:ext cx="675000" cy="675000"/>
          </a:xfrm>
          <a:prstGeom prst="rect">
            <a:avLst/>
          </a:prstGeom>
        </p:spPr>
      </p:pic>
      <p:sp>
        <p:nvSpPr>
          <p:cNvPr id="36" name="Arrow: Right 35">
            <a:extLst>
              <a:ext uri="{FF2B5EF4-FFF2-40B4-BE49-F238E27FC236}">
                <a16:creationId xmlns:a16="http://schemas.microsoft.com/office/drawing/2014/main" id="{351990A4-F9E5-4158-9B6D-E5025FC1FD95}"/>
              </a:ext>
            </a:extLst>
          </p:cNvPr>
          <p:cNvSpPr/>
          <p:nvPr/>
        </p:nvSpPr>
        <p:spPr>
          <a:xfrm>
            <a:off x="3716981" y="3968055"/>
            <a:ext cx="654361" cy="13489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1" name="Arrow: Right 40">
            <a:extLst>
              <a:ext uri="{FF2B5EF4-FFF2-40B4-BE49-F238E27FC236}">
                <a16:creationId xmlns:a16="http://schemas.microsoft.com/office/drawing/2014/main" id="{6C747EF5-86F6-4273-83E3-AF10FA622253}"/>
              </a:ext>
            </a:extLst>
          </p:cNvPr>
          <p:cNvSpPr/>
          <p:nvPr/>
        </p:nvSpPr>
        <p:spPr>
          <a:xfrm>
            <a:off x="3716981" y="4708499"/>
            <a:ext cx="654361" cy="13489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9" name="Picture 8">
            <a:extLst>
              <a:ext uri="{FF2B5EF4-FFF2-40B4-BE49-F238E27FC236}">
                <a16:creationId xmlns:a16="http://schemas.microsoft.com/office/drawing/2014/main" id="{EDBC10A5-0158-4F72-BADF-5DC9567F0A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6023" y="4621764"/>
            <a:ext cx="678595" cy="323357"/>
          </a:xfrm>
          <a:prstGeom prst="rect">
            <a:avLst/>
          </a:prstGeom>
        </p:spPr>
      </p:pic>
      <p:sp>
        <p:nvSpPr>
          <p:cNvPr id="42" name="TextBox 41">
            <a:extLst>
              <a:ext uri="{FF2B5EF4-FFF2-40B4-BE49-F238E27FC236}">
                <a16:creationId xmlns:a16="http://schemas.microsoft.com/office/drawing/2014/main" id="{6A14F0AF-8084-48AA-A854-3A04B0E035BB}"/>
              </a:ext>
            </a:extLst>
          </p:cNvPr>
          <p:cNvSpPr txBox="1"/>
          <p:nvPr/>
        </p:nvSpPr>
        <p:spPr>
          <a:xfrm>
            <a:off x="2640873" y="4160014"/>
            <a:ext cx="1058303" cy="307777"/>
          </a:xfrm>
          <a:prstGeom prst="rect">
            <a:avLst/>
          </a:prstGeom>
          <a:noFill/>
        </p:spPr>
        <p:txBody>
          <a:bodyPr wrap="none" rtlCol="0">
            <a:spAutoFit/>
          </a:bodyPr>
          <a:lstStyle/>
          <a:p>
            <a:r>
              <a:rPr lang="en-US" altLang="zh-CN" sz="1400" dirty="0">
                <a:solidFill>
                  <a:srgbClr val="FF0000"/>
                </a:solidFill>
              </a:rPr>
              <a:t>NIR camera</a:t>
            </a:r>
            <a:endParaRPr lang="zh-CN" altLang="en-US" sz="1400" dirty="0">
              <a:solidFill>
                <a:srgbClr val="FF0000"/>
              </a:solidFill>
            </a:endParaRPr>
          </a:p>
        </p:txBody>
      </p:sp>
      <p:sp>
        <p:nvSpPr>
          <p:cNvPr id="47" name="Arrow: Right 46">
            <a:extLst>
              <a:ext uri="{FF2B5EF4-FFF2-40B4-BE49-F238E27FC236}">
                <a16:creationId xmlns:a16="http://schemas.microsoft.com/office/drawing/2014/main" id="{DC1E38F7-7C3F-4679-8F30-7351692F2BFA}"/>
              </a:ext>
            </a:extLst>
          </p:cNvPr>
          <p:cNvSpPr/>
          <p:nvPr/>
        </p:nvSpPr>
        <p:spPr>
          <a:xfrm>
            <a:off x="1847581" y="3991183"/>
            <a:ext cx="949739" cy="16883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8" name="Arrow: Right 47">
            <a:extLst>
              <a:ext uri="{FF2B5EF4-FFF2-40B4-BE49-F238E27FC236}">
                <a16:creationId xmlns:a16="http://schemas.microsoft.com/office/drawing/2014/main" id="{3F98CC7F-512A-40EA-ADAB-AFD8FBD90B78}"/>
              </a:ext>
            </a:extLst>
          </p:cNvPr>
          <p:cNvSpPr/>
          <p:nvPr/>
        </p:nvSpPr>
        <p:spPr>
          <a:xfrm rot="2046066">
            <a:off x="1768979" y="4305511"/>
            <a:ext cx="1140167" cy="16707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4" name="TextBox 43">
            <a:extLst>
              <a:ext uri="{FF2B5EF4-FFF2-40B4-BE49-F238E27FC236}">
                <a16:creationId xmlns:a16="http://schemas.microsoft.com/office/drawing/2014/main" id="{BA7EDA07-3B37-4BA8-BFC9-598F0C81A788}"/>
              </a:ext>
            </a:extLst>
          </p:cNvPr>
          <p:cNvSpPr txBox="1"/>
          <p:nvPr/>
        </p:nvSpPr>
        <p:spPr>
          <a:xfrm>
            <a:off x="3895613" y="857250"/>
            <a:ext cx="1396536" cy="461665"/>
          </a:xfrm>
          <a:prstGeom prst="rect">
            <a:avLst/>
          </a:prstGeom>
          <a:noFill/>
        </p:spPr>
        <p:txBody>
          <a:bodyPr wrap="none" rtlCol="0">
            <a:spAutoFit/>
          </a:bodyPr>
          <a:lstStyle/>
          <a:p>
            <a:r>
              <a:rPr lang="en-US" altLang="zh-CN" sz="2400" dirty="0">
                <a:solidFill>
                  <a:schemeClr val="bg1"/>
                </a:solidFill>
              </a:rPr>
              <a:t>Examples</a:t>
            </a:r>
            <a:endParaRPr lang="zh-CN" altLang="en-US" sz="1350" dirty="0">
              <a:solidFill>
                <a:schemeClr val="bg1"/>
              </a:solidFill>
            </a:endParaRPr>
          </a:p>
        </p:txBody>
      </p:sp>
      <p:sp>
        <p:nvSpPr>
          <p:cNvPr id="45" name="TextBox 44">
            <a:extLst>
              <a:ext uri="{FF2B5EF4-FFF2-40B4-BE49-F238E27FC236}">
                <a16:creationId xmlns:a16="http://schemas.microsoft.com/office/drawing/2014/main" id="{C08FAFBB-A0D9-43DE-ADD3-42774EEFE5C5}"/>
              </a:ext>
            </a:extLst>
          </p:cNvPr>
          <p:cNvSpPr txBox="1"/>
          <p:nvPr/>
        </p:nvSpPr>
        <p:spPr>
          <a:xfrm>
            <a:off x="4458705" y="2232173"/>
            <a:ext cx="739305" cy="400110"/>
          </a:xfrm>
          <a:prstGeom prst="rect">
            <a:avLst/>
          </a:prstGeom>
          <a:noFill/>
        </p:spPr>
        <p:txBody>
          <a:bodyPr wrap="none" rtlCol="0">
            <a:spAutoFit/>
          </a:bodyPr>
          <a:lstStyle/>
          <a:p>
            <a:r>
              <a:rPr lang="en-US" altLang="zh-CN" sz="2000" dirty="0"/>
              <a:t>adapt</a:t>
            </a:r>
            <a:endParaRPr lang="zh-CN" altLang="en-US" sz="2000" dirty="0"/>
          </a:p>
        </p:txBody>
      </p:sp>
      <p:sp>
        <p:nvSpPr>
          <p:cNvPr id="50" name="Arrow: Right 49">
            <a:extLst>
              <a:ext uri="{FF2B5EF4-FFF2-40B4-BE49-F238E27FC236}">
                <a16:creationId xmlns:a16="http://schemas.microsoft.com/office/drawing/2014/main" id="{C06E6332-F742-4B6C-A6B2-4BD6FF0C2032}"/>
              </a:ext>
            </a:extLst>
          </p:cNvPr>
          <p:cNvSpPr/>
          <p:nvPr/>
        </p:nvSpPr>
        <p:spPr>
          <a:xfrm>
            <a:off x="4371342" y="2616021"/>
            <a:ext cx="974146" cy="1539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TextBox 38">
            <a:extLst>
              <a:ext uri="{FF2B5EF4-FFF2-40B4-BE49-F238E27FC236}">
                <a16:creationId xmlns:a16="http://schemas.microsoft.com/office/drawing/2014/main" id="{0D4DC79F-6334-4184-B61F-E6A4C3F4C84A}"/>
              </a:ext>
            </a:extLst>
          </p:cNvPr>
          <p:cNvSpPr txBox="1"/>
          <p:nvPr/>
        </p:nvSpPr>
        <p:spPr>
          <a:xfrm>
            <a:off x="2410190" y="1080000"/>
            <a:ext cx="4323620" cy="461665"/>
          </a:xfrm>
          <a:prstGeom prst="rect">
            <a:avLst/>
          </a:prstGeom>
          <a:noFill/>
        </p:spPr>
        <p:txBody>
          <a:bodyPr wrap="none" rtlCol="0">
            <a:spAutoFit/>
          </a:bodyPr>
          <a:lstStyle/>
          <a:p>
            <a:r>
              <a:rPr lang="en-US" altLang="zh-CN" sz="2400" dirty="0"/>
              <a:t>Application of domain adaptation</a:t>
            </a:r>
          </a:p>
        </p:txBody>
      </p:sp>
      <p:sp>
        <p:nvSpPr>
          <p:cNvPr id="40" name="Rectangle 1">
            <a:extLst>
              <a:ext uri="{FF2B5EF4-FFF2-40B4-BE49-F238E27FC236}">
                <a16:creationId xmlns:a16="http://schemas.microsoft.com/office/drawing/2014/main" id="{594DD48C-572A-4A95-B78B-9F61306F8FD9}"/>
              </a:ext>
            </a:extLst>
          </p:cNvPr>
          <p:cNvSpPr>
            <a:spLocks noChangeArrowheads="1"/>
          </p:cNvSpPr>
          <p:nvPr/>
        </p:nvSpPr>
        <p:spPr bwMode="auto">
          <a:xfrm>
            <a:off x="3539569" y="1816771"/>
            <a:ext cx="23374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r>
              <a:rPr lang="en-US" altLang="zh-CN" sz="2000" b="1" dirty="0">
                <a:latin typeface="+mn-lt"/>
              </a:rPr>
              <a:t>Video surveillance</a:t>
            </a:r>
          </a:p>
        </p:txBody>
      </p:sp>
    </p:spTree>
    <p:extLst>
      <p:ext uri="{BB962C8B-B14F-4D97-AF65-F5344CB8AC3E}">
        <p14:creationId xmlns:p14="http://schemas.microsoft.com/office/powerpoint/2010/main" val="3720189454"/>
      </p:ext>
    </p:extLst>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a:extLst>
              <a:ext uri="{FF2B5EF4-FFF2-40B4-BE49-F238E27FC236}">
                <a16:creationId xmlns:a16="http://schemas.microsoft.com/office/drawing/2014/main" id="{7775D284-F798-4AEC-9428-9298D23E4C14}"/>
              </a:ext>
            </a:extLst>
          </p:cNvPr>
          <p:cNvSpPr txBox="1"/>
          <p:nvPr/>
        </p:nvSpPr>
        <p:spPr>
          <a:xfrm>
            <a:off x="3306271" y="1080000"/>
            <a:ext cx="2531463" cy="461665"/>
          </a:xfrm>
          <a:prstGeom prst="rect">
            <a:avLst/>
          </a:prstGeom>
          <a:noFill/>
        </p:spPr>
        <p:txBody>
          <a:bodyPr wrap="none" rtlCol="0">
            <a:spAutoFit/>
          </a:bodyPr>
          <a:lstStyle/>
          <a:p>
            <a:pPr algn="ctr"/>
            <a:r>
              <a:rPr lang="en-US" altLang="zh-CN" sz="2400" dirty="0"/>
              <a:t>Domain adaptation</a:t>
            </a:r>
          </a:p>
        </p:txBody>
      </p:sp>
      <p:grpSp>
        <p:nvGrpSpPr>
          <p:cNvPr id="2" name="Group 1">
            <a:extLst>
              <a:ext uri="{FF2B5EF4-FFF2-40B4-BE49-F238E27FC236}">
                <a16:creationId xmlns:a16="http://schemas.microsoft.com/office/drawing/2014/main" id="{FB02A303-6275-467C-8145-97C91BC0DDD3}"/>
              </a:ext>
            </a:extLst>
          </p:cNvPr>
          <p:cNvGrpSpPr/>
          <p:nvPr/>
        </p:nvGrpSpPr>
        <p:grpSpPr>
          <a:xfrm>
            <a:off x="3040378" y="2533268"/>
            <a:ext cx="4005322" cy="2924322"/>
            <a:chOff x="1788627" y="2036118"/>
            <a:chExt cx="4005322" cy="2924322"/>
          </a:xfrm>
        </p:grpSpPr>
        <p:sp>
          <p:nvSpPr>
            <p:cNvPr id="47" name="Straight Connector 127">
              <a:extLst>
                <a:ext uri="{FF2B5EF4-FFF2-40B4-BE49-F238E27FC236}">
                  <a16:creationId xmlns:a16="http://schemas.microsoft.com/office/drawing/2014/main" id="{BAE01150-4177-4139-AF89-6452B34035E4}"/>
                </a:ext>
              </a:extLst>
            </p:cNvPr>
            <p:cNvSpPr>
              <a:spLocks noChangeShapeType="1"/>
            </p:cNvSpPr>
            <p:nvPr/>
          </p:nvSpPr>
          <p:spPr bwMode="auto">
            <a:xfrm flipV="1">
              <a:off x="1788627" y="3137011"/>
              <a:ext cx="2828871" cy="102940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8" name="Group 14">
              <a:extLst>
                <a:ext uri="{FF2B5EF4-FFF2-40B4-BE49-F238E27FC236}">
                  <a16:creationId xmlns:a16="http://schemas.microsoft.com/office/drawing/2014/main" id="{E4DB218D-A286-4CFF-9215-63D455328E7F}"/>
                </a:ext>
              </a:extLst>
            </p:cNvPr>
            <p:cNvGrpSpPr>
              <a:grpSpLocks/>
            </p:cNvGrpSpPr>
            <p:nvPr/>
          </p:nvGrpSpPr>
          <p:grpSpPr bwMode="auto">
            <a:xfrm>
              <a:off x="2173106" y="2932833"/>
              <a:ext cx="1164103" cy="1484832"/>
              <a:chOff x="466093" y="0"/>
              <a:chExt cx="1317174" cy="1662689"/>
            </a:xfrm>
          </p:grpSpPr>
          <p:grpSp>
            <p:nvGrpSpPr>
              <p:cNvPr id="49" name="Group 15">
                <a:extLst>
                  <a:ext uri="{FF2B5EF4-FFF2-40B4-BE49-F238E27FC236}">
                    <a16:creationId xmlns:a16="http://schemas.microsoft.com/office/drawing/2014/main" id="{E0030100-A8B4-4B3B-8EBF-B159733CD6B0}"/>
                  </a:ext>
                </a:extLst>
              </p:cNvPr>
              <p:cNvGrpSpPr>
                <a:grpSpLocks/>
              </p:cNvGrpSpPr>
              <p:nvPr/>
            </p:nvGrpSpPr>
            <p:grpSpPr bwMode="auto">
              <a:xfrm>
                <a:off x="552816" y="185862"/>
                <a:ext cx="1044804" cy="1365742"/>
                <a:chOff x="0" y="0"/>
                <a:chExt cx="1044804" cy="1365742"/>
              </a:xfrm>
            </p:grpSpPr>
            <p:sp>
              <p:nvSpPr>
                <p:cNvPr id="51" name="Oval 139">
                  <a:extLst>
                    <a:ext uri="{FF2B5EF4-FFF2-40B4-BE49-F238E27FC236}">
                      <a16:creationId xmlns:a16="http://schemas.microsoft.com/office/drawing/2014/main" id="{83E83B7C-EF42-4B76-9F76-1E8B1993178B}"/>
                    </a:ext>
                  </a:extLst>
                </p:cNvPr>
                <p:cNvSpPr>
                  <a:spLocks noChangeArrowheads="1"/>
                </p:cNvSpPr>
                <p:nvPr/>
              </p:nvSpPr>
              <p:spPr bwMode="auto">
                <a:xfrm>
                  <a:off x="907644" y="796619"/>
                  <a:ext cx="137160" cy="137160"/>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52" name="Oval 140">
                  <a:extLst>
                    <a:ext uri="{FF2B5EF4-FFF2-40B4-BE49-F238E27FC236}">
                      <a16:creationId xmlns:a16="http://schemas.microsoft.com/office/drawing/2014/main" id="{915FAA30-3122-454A-9DF8-7023BC6CE6B7}"/>
                    </a:ext>
                  </a:extLst>
                </p:cNvPr>
                <p:cNvSpPr>
                  <a:spLocks noChangeArrowheads="1"/>
                </p:cNvSpPr>
                <p:nvPr/>
              </p:nvSpPr>
              <p:spPr bwMode="auto">
                <a:xfrm>
                  <a:off x="126999" y="231114"/>
                  <a:ext cx="137160" cy="137160"/>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3" name="Oval 141">
                  <a:extLst>
                    <a:ext uri="{FF2B5EF4-FFF2-40B4-BE49-F238E27FC236}">
                      <a16:creationId xmlns:a16="http://schemas.microsoft.com/office/drawing/2014/main" id="{F4D42F64-487C-46E3-9957-348E732483AF}"/>
                    </a:ext>
                  </a:extLst>
                </p:cNvPr>
                <p:cNvSpPr>
                  <a:spLocks noChangeArrowheads="1"/>
                </p:cNvSpPr>
                <p:nvPr/>
              </p:nvSpPr>
              <p:spPr bwMode="auto">
                <a:xfrm>
                  <a:off x="277222" y="0"/>
                  <a:ext cx="137160" cy="137160"/>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4" name="Oval 142">
                  <a:extLst>
                    <a:ext uri="{FF2B5EF4-FFF2-40B4-BE49-F238E27FC236}">
                      <a16:creationId xmlns:a16="http://schemas.microsoft.com/office/drawing/2014/main" id="{0DA7187E-2B24-4C11-8908-05288787457D}"/>
                    </a:ext>
                  </a:extLst>
                </p:cNvPr>
                <p:cNvSpPr>
                  <a:spLocks noChangeArrowheads="1"/>
                </p:cNvSpPr>
                <p:nvPr/>
              </p:nvSpPr>
              <p:spPr bwMode="auto">
                <a:xfrm>
                  <a:off x="0" y="405068"/>
                  <a:ext cx="137160" cy="137160"/>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5" name="Oval 143">
                  <a:extLst>
                    <a:ext uri="{FF2B5EF4-FFF2-40B4-BE49-F238E27FC236}">
                      <a16:creationId xmlns:a16="http://schemas.microsoft.com/office/drawing/2014/main" id="{8EE98F78-32D0-4B72-B174-DD87ED147EFC}"/>
                    </a:ext>
                  </a:extLst>
                </p:cNvPr>
                <p:cNvSpPr>
                  <a:spLocks noChangeArrowheads="1"/>
                </p:cNvSpPr>
                <p:nvPr/>
              </p:nvSpPr>
              <p:spPr bwMode="auto">
                <a:xfrm>
                  <a:off x="421639" y="214154"/>
                  <a:ext cx="137160" cy="137160"/>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6" name="Oval 144">
                  <a:extLst>
                    <a:ext uri="{FF2B5EF4-FFF2-40B4-BE49-F238E27FC236}">
                      <a16:creationId xmlns:a16="http://schemas.microsoft.com/office/drawing/2014/main" id="{956F9246-F41A-4B7A-A527-82296EC6DC75}"/>
                    </a:ext>
                  </a:extLst>
                </p:cNvPr>
                <p:cNvSpPr>
                  <a:spLocks noChangeArrowheads="1"/>
                </p:cNvSpPr>
                <p:nvPr/>
              </p:nvSpPr>
              <p:spPr bwMode="auto">
                <a:xfrm>
                  <a:off x="264159" y="542228"/>
                  <a:ext cx="137160" cy="137160"/>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7" name="Oval 145">
                  <a:extLst>
                    <a:ext uri="{FF2B5EF4-FFF2-40B4-BE49-F238E27FC236}">
                      <a16:creationId xmlns:a16="http://schemas.microsoft.com/office/drawing/2014/main" id="{7238E0EC-A17A-483C-B08C-D2339489BD1B}"/>
                    </a:ext>
                  </a:extLst>
                </p:cNvPr>
                <p:cNvSpPr>
                  <a:spLocks noChangeArrowheads="1"/>
                </p:cNvSpPr>
                <p:nvPr/>
              </p:nvSpPr>
              <p:spPr bwMode="auto">
                <a:xfrm>
                  <a:off x="575853" y="2152"/>
                  <a:ext cx="137160" cy="137160"/>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8" name="Oval 146">
                  <a:extLst>
                    <a:ext uri="{FF2B5EF4-FFF2-40B4-BE49-F238E27FC236}">
                      <a16:creationId xmlns:a16="http://schemas.microsoft.com/office/drawing/2014/main" id="{8A776E85-7393-41DD-B27C-043D47EDB06D}"/>
                    </a:ext>
                  </a:extLst>
                </p:cNvPr>
                <p:cNvSpPr>
                  <a:spLocks noChangeArrowheads="1"/>
                </p:cNvSpPr>
                <p:nvPr/>
              </p:nvSpPr>
              <p:spPr bwMode="auto">
                <a:xfrm>
                  <a:off x="641167" y="483176"/>
                  <a:ext cx="137160" cy="137160"/>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9" name="Oval 147">
                  <a:extLst>
                    <a:ext uri="{FF2B5EF4-FFF2-40B4-BE49-F238E27FC236}">
                      <a16:creationId xmlns:a16="http://schemas.microsoft.com/office/drawing/2014/main" id="{62BFBFD1-65CE-4D05-8E89-6497CE29A62C}"/>
                    </a:ext>
                  </a:extLst>
                </p:cNvPr>
                <p:cNvSpPr>
                  <a:spLocks noChangeArrowheads="1"/>
                </p:cNvSpPr>
                <p:nvPr/>
              </p:nvSpPr>
              <p:spPr bwMode="auto">
                <a:xfrm>
                  <a:off x="865050" y="231114"/>
                  <a:ext cx="137160" cy="137160"/>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0" name="Oval 148">
                  <a:extLst>
                    <a:ext uri="{FF2B5EF4-FFF2-40B4-BE49-F238E27FC236}">
                      <a16:creationId xmlns:a16="http://schemas.microsoft.com/office/drawing/2014/main" id="{60349E69-64AF-42CA-9DC7-4C6B124272E6}"/>
                    </a:ext>
                  </a:extLst>
                </p:cNvPr>
                <p:cNvSpPr>
                  <a:spLocks noChangeArrowheads="1"/>
                </p:cNvSpPr>
                <p:nvPr/>
              </p:nvSpPr>
              <p:spPr bwMode="auto">
                <a:xfrm>
                  <a:off x="478244" y="1228582"/>
                  <a:ext cx="137160" cy="137160"/>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61" name="Oval 149">
                  <a:extLst>
                    <a:ext uri="{FF2B5EF4-FFF2-40B4-BE49-F238E27FC236}">
                      <a16:creationId xmlns:a16="http://schemas.microsoft.com/office/drawing/2014/main" id="{B4A9A008-A062-4725-AB88-895A5E645473}"/>
                    </a:ext>
                  </a:extLst>
                </p:cNvPr>
                <p:cNvSpPr>
                  <a:spLocks noChangeArrowheads="1"/>
                </p:cNvSpPr>
                <p:nvPr/>
              </p:nvSpPr>
              <p:spPr bwMode="auto">
                <a:xfrm>
                  <a:off x="693782" y="1195899"/>
                  <a:ext cx="137160" cy="137160"/>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62" name="Oval 150">
                  <a:extLst>
                    <a:ext uri="{FF2B5EF4-FFF2-40B4-BE49-F238E27FC236}">
                      <a16:creationId xmlns:a16="http://schemas.microsoft.com/office/drawing/2014/main" id="{6B0FAE2C-672C-47AC-BE92-45CA38506192}"/>
                    </a:ext>
                  </a:extLst>
                </p:cNvPr>
                <p:cNvSpPr>
                  <a:spLocks noChangeArrowheads="1"/>
                </p:cNvSpPr>
                <p:nvPr/>
              </p:nvSpPr>
              <p:spPr bwMode="auto">
                <a:xfrm>
                  <a:off x="803504" y="1018900"/>
                  <a:ext cx="137160" cy="137160"/>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63" name="Oval 151">
                  <a:extLst>
                    <a:ext uri="{FF2B5EF4-FFF2-40B4-BE49-F238E27FC236}">
                      <a16:creationId xmlns:a16="http://schemas.microsoft.com/office/drawing/2014/main" id="{63E993B2-3791-470E-8B85-34F78C09E563}"/>
                    </a:ext>
                  </a:extLst>
                </p:cNvPr>
                <p:cNvSpPr>
                  <a:spLocks noChangeArrowheads="1"/>
                </p:cNvSpPr>
                <p:nvPr/>
              </p:nvSpPr>
              <p:spPr bwMode="auto">
                <a:xfrm>
                  <a:off x="551541" y="921246"/>
                  <a:ext cx="137160" cy="137160"/>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64" name="Oval 152">
                  <a:extLst>
                    <a:ext uri="{FF2B5EF4-FFF2-40B4-BE49-F238E27FC236}">
                      <a16:creationId xmlns:a16="http://schemas.microsoft.com/office/drawing/2014/main" id="{B5F9B979-1992-4D5A-88DE-5D2A56C44E82}"/>
                    </a:ext>
                  </a:extLst>
                </p:cNvPr>
                <p:cNvSpPr>
                  <a:spLocks noChangeArrowheads="1"/>
                </p:cNvSpPr>
                <p:nvPr/>
              </p:nvSpPr>
              <p:spPr bwMode="auto">
                <a:xfrm>
                  <a:off x="208642" y="1119542"/>
                  <a:ext cx="137160" cy="137160"/>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grpSp>
          <p:sp>
            <p:nvSpPr>
              <p:cNvPr id="50" name="Oval 137">
                <a:extLst>
                  <a:ext uri="{FF2B5EF4-FFF2-40B4-BE49-F238E27FC236}">
                    <a16:creationId xmlns:a16="http://schemas.microsoft.com/office/drawing/2014/main" id="{2DC3CEA0-7663-4B4E-8967-D0BFA7BB48C8}"/>
                  </a:ext>
                </a:extLst>
              </p:cNvPr>
              <p:cNvSpPr>
                <a:spLocks noChangeArrowheads="1"/>
              </p:cNvSpPr>
              <p:nvPr/>
            </p:nvSpPr>
            <p:spPr bwMode="auto">
              <a:xfrm rot="-5400000">
                <a:off x="293333" y="172758"/>
                <a:ext cx="1662689" cy="1317174"/>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grpSp>
        <p:sp>
          <p:nvSpPr>
            <p:cNvPr id="65" name="TextBox 153 1">
              <a:extLst>
                <a:ext uri="{FF2B5EF4-FFF2-40B4-BE49-F238E27FC236}">
                  <a16:creationId xmlns:a16="http://schemas.microsoft.com/office/drawing/2014/main" id="{34C3B08A-08DF-41B8-AAEF-84DB69B6FB21}"/>
                </a:ext>
              </a:extLst>
            </p:cNvPr>
            <p:cNvSpPr>
              <a:spLocks noChangeArrowheads="1"/>
            </p:cNvSpPr>
            <p:nvPr/>
          </p:nvSpPr>
          <p:spPr bwMode="auto">
            <a:xfrm>
              <a:off x="1791433" y="3690562"/>
              <a:ext cx="509085" cy="41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solidFill>
                  <a:srgbClr val="000000"/>
                </a:solidFill>
                <a:latin typeface="Calibri" panose="020F0502020204030204" pitchFamily="34" charset="0"/>
                <a:sym typeface="Calibri" panose="020F0502020204030204" pitchFamily="34" charset="0"/>
              </a:endParaRPr>
            </a:p>
          </p:txBody>
        </p:sp>
        <p:sp>
          <p:nvSpPr>
            <p:cNvPr id="66" name="TextBox 153 2">
              <a:extLst>
                <a:ext uri="{FF2B5EF4-FFF2-40B4-BE49-F238E27FC236}">
                  <a16:creationId xmlns:a16="http://schemas.microsoft.com/office/drawing/2014/main" id="{CC207C2D-8B65-4BC6-B8D0-4A15B4177A10}"/>
                </a:ext>
              </a:extLst>
            </p:cNvPr>
            <p:cNvSpPr>
              <a:spLocks noRot="1" noChangeAspect="1" noEditPoints="1" noChangeArrowheads="1" noTextEdit="1"/>
            </p:cNvSpPr>
            <p:nvPr/>
          </p:nvSpPr>
          <p:spPr bwMode="auto">
            <a:xfrm>
              <a:off x="1849807" y="3738771"/>
              <a:ext cx="509085" cy="41232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 name="TextBox 194 1">
              <a:extLst>
                <a:ext uri="{FF2B5EF4-FFF2-40B4-BE49-F238E27FC236}">
                  <a16:creationId xmlns:a16="http://schemas.microsoft.com/office/drawing/2014/main" id="{E2EE6D07-34D2-47AB-8CF8-3FE17692F838}"/>
                </a:ext>
              </a:extLst>
            </p:cNvPr>
            <p:cNvSpPr>
              <a:spLocks noChangeArrowheads="1"/>
            </p:cNvSpPr>
            <p:nvPr/>
          </p:nvSpPr>
          <p:spPr bwMode="auto">
            <a:xfrm>
              <a:off x="4560808" y="3150056"/>
              <a:ext cx="495614" cy="41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solidFill>
                  <a:srgbClr val="000000"/>
                </a:solidFill>
                <a:latin typeface="Calibri" panose="020F0502020204030204" pitchFamily="34" charset="0"/>
                <a:sym typeface="Calibri" panose="020F0502020204030204" pitchFamily="34" charset="0"/>
              </a:endParaRPr>
            </a:p>
          </p:txBody>
        </p:sp>
        <p:sp>
          <p:nvSpPr>
            <p:cNvPr id="68" name="TextBox 29 1">
              <a:extLst>
                <a:ext uri="{FF2B5EF4-FFF2-40B4-BE49-F238E27FC236}">
                  <a16:creationId xmlns:a16="http://schemas.microsoft.com/office/drawing/2014/main" id="{58414535-FD15-4528-878F-E28599458487}"/>
                </a:ext>
              </a:extLst>
            </p:cNvPr>
            <p:cNvSpPr>
              <a:spLocks noChangeArrowheads="1"/>
            </p:cNvSpPr>
            <p:nvPr/>
          </p:nvSpPr>
          <p:spPr bwMode="auto">
            <a:xfrm>
              <a:off x="2295599" y="4587772"/>
              <a:ext cx="7216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478088">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defTabSz="2478088">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defTabSz="2478088">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defTabSz="2478088">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defTabSz="2478088">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defTabSz="247808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defTabSz="247808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defTabSz="247808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defTabSz="2478088"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latin typeface="+mn-lt"/>
                  <a:sym typeface="Calibri" panose="020F0502020204030204" pitchFamily="34" charset="0"/>
                </a:rPr>
                <a:t>source</a:t>
              </a:r>
            </a:p>
          </p:txBody>
        </p:sp>
        <p:sp>
          <p:nvSpPr>
            <p:cNvPr id="69" name="TextBox 134">
              <a:extLst>
                <a:ext uri="{FF2B5EF4-FFF2-40B4-BE49-F238E27FC236}">
                  <a16:creationId xmlns:a16="http://schemas.microsoft.com/office/drawing/2014/main" id="{0F50CA24-EA01-43AC-A963-3484071D7456}"/>
                </a:ext>
              </a:extLst>
            </p:cNvPr>
            <p:cNvSpPr>
              <a:spLocks noChangeArrowheads="1"/>
            </p:cNvSpPr>
            <p:nvPr/>
          </p:nvSpPr>
          <p:spPr bwMode="auto">
            <a:xfrm>
              <a:off x="2709153" y="2237837"/>
              <a:ext cx="157281" cy="73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latin typeface="Calibri" panose="020F0502020204030204" pitchFamily="34" charset="0"/>
                <a:sym typeface="Calibri" panose="020F0502020204030204" pitchFamily="34" charset="0"/>
              </a:endParaRPr>
            </a:p>
          </p:txBody>
        </p:sp>
        <p:grpSp>
          <p:nvGrpSpPr>
            <p:cNvPr id="70" name="Group 69">
              <a:extLst>
                <a:ext uri="{FF2B5EF4-FFF2-40B4-BE49-F238E27FC236}">
                  <a16:creationId xmlns:a16="http://schemas.microsoft.com/office/drawing/2014/main" id="{96B7AF4D-5931-4A11-AAE4-90B070C3D742}"/>
                </a:ext>
              </a:extLst>
            </p:cNvPr>
            <p:cNvGrpSpPr/>
            <p:nvPr/>
          </p:nvGrpSpPr>
          <p:grpSpPr>
            <a:xfrm>
              <a:off x="2317542" y="2036118"/>
              <a:ext cx="2000928" cy="731207"/>
              <a:chOff x="1958638" y="2073063"/>
              <a:chExt cx="2000928" cy="731207"/>
            </a:xfrm>
          </p:grpSpPr>
          <p:sp>
            <p:nvSpPr>
              <p:cNvPr id="71" name="Oval 129">
                <a:extLst>
                  <a:ext uri="{FF2B5EF4-FFF2-40B4-BE49-F238E27FC236}">
                    <a16:creationId xmlns:a16="http://schemas.microsoft.com/office/drawing/2014/main" id="{F896AC89-9E65-40B3-9A4C-6B5048E8FB88}"/>
                  </a:ext>
                </a:extLst>
              </p:cNvPr>
              <p:cNvSpPr>
                <a:spLocks noChangeArrowheads="1"/>
              </p:cNvSpPr>
              <p:nvPr/>
            </p:nvSpPr>
            <p:spPr bwMode="auto">
              <a:xfrm>
                <a:off x="1958638" y="2176183"/>
                <a:ext cx="121205" cy="122504"/>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2" name="Flowchart: Extract 130">
                <a:extLst>
                  <a:ext uri="{FF2B5EF4-FFF2-40B4-BE49-F238E27FC236}">
                    <a16:creationId xmlns:a16="http://schemas.microsoft.com/office/drawing/2014/main" id="{9E69A41F-BBAD-432C-9FCC-7721EADF920A}"/>
                  </a:ext>
                </a:extLst>
              </p:cNvPr>
              <p:cNvSpPr>
                <a:spLocks noChangeArrowheads="1"/>
              </p:cNvSpPr>
              <p:nvPr/>
            </p:nvSpPr>
            <p:spPr bwMode="auto">
              <a:xfrm>
                <a:off x="2160646" y="2176183"/>
                <a:ext cx="121205" cy="122504"/>
              </a:xfrm>
              <a:prstGeom prst="flowChartExtra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73" name="TextBox 131">
                <a:extLst>
                  <a:ext uri="{FF2B5EF4-FFF2-40B4-BE49-F238E27FC236}">
                    <a16:creationId xmlns:a16="http://schemas.microsoft.com/office/drawing/2014/main" id="{508263EC-89CB-423D-A74A-374E3C661E1A}"/>
                  </a:ext>
                </a:extLst>
              </p:cNvPr>
              <p:cNvSpPr>
                <a:spLocks noChangeArrowheads="1"/>
              </p:cNvSpPr>
              <p:nvPr/>
            </p:nvSpPr>
            <p:spPr bwMode="auto">
              <a:xfrm>
                <a:off x="2394078" y="2073063"/>
                <a:ext cx="157276" cy="73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latin typeface="Calibri" panose="020F0502020204030204" pitchFamily="34" charset="0"/>
                  <a:sym typeface="Calibri" panose="020F0502020204030204" pitchFamily="34" charset="0"/>
                </a:endParaRPr>
              </a:p>
            </p:txBody>
          </p:sp>
          <p:sp>
            <p:nvSpPr>
              <p:cNvPr id="74" name="Oval 132">
                <a:extLst>
                  <a:ext uri="{FF2B5EF4-FFF2-40B4-BE49-F238E27FC236}">
                    <a16:creationId xmlns:a16="http://schemas.microsoft.com/office/drawing/2014/main" id="{A80E2B28-4F5C-4D8B-960D-8426FB4810BE}"/>
                  </a:ext>
                </a:extLst>
              </p:cNvPr>
              <p:cNvSpPr>
                <a:spLocks noChangeArrowheads="1"/>
              </p:cNvSpPr>
              <p:nvPr/>
            </p:nvSpPr>
            <p:spPr bwMode="auto">
              <a:xfrm>
                <a:off x="1958638" y="2573907"/>
                <a:ext cx="121205" cy="122504"/>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75" name="Flowchart: Extract 133">
                <a:extLst>
                  <a:ext uri="{FF2B5EF4-FFF2-40B4-BE49-F238E27FC236}">
                    <a16:creationId xmlns:a16="http://schemas.microsoft.com/office/drawing/2014/main" id="{8FB8D577-FE7A-4EEE-A6D9-C7742EB49223}"/>
                  </a:ext>
                </a:extLst>
              </p:cNvPr>
              <p:cNvSpPr>
                <a:spLocks noChangeArrowheads="1"/>
              </p:cNvSpPr>
              <p:nvPr/>
            </p:nvSpPr>
            <p:spPr bwMode="auto">
              <a:xfrm>
                <a:off x="2160646" y="2567256"/>
                <a:ext cx="121205" cy="122504"/>
              </a:xfrm>
              <a:prstGeom prst="flowChartExtract">
                <a:avLst/>
              </a:prstGeom>
              <a:solidFill>
                <a:srgbClr val="0070C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76" name="TextBox 40">
                <a:extLst>
                  <a:ext uri="{FF2B5EF4-FFF2-40B4-BE49-F238E27FC236}">
                    <a16:creationId xmlns:a16="http://schemas.microsoft.com/office/drawing/2014/main" id="{2A38BEB1-6DA5-4EB2-852E-ED0EDEFB9944}"/>
                  </a:ext>
                </a:extLst>
              </p:cNvPr>
              <p:cNvSpPr>
                <a:spLocks noChangeArrowheads="1"/>
              </p:cNvSpPr>
              <p:nvPr/>
            </p:nvSpPr>
            <p:spPr bwMode="auto">
              <a:xfrm>
                <a:off x="2362654" y="2082127"/>
                <a:ext cx="1552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latin typeface="Times New Roman" panose="02020603050405020304" pitchFamily="18" charset="0"/>
                    <a:cs typeface="Times New Roman" panose="02020603050405020304" pitchFamily="18" charset="0"/>
                    <a:sym typeface="Calibri" panose="020F0502020204030204" pitchFamily="34" charset="0"/>
                  </a:rPr>
                  <a:t>positive samples</a:t>
                </a:r>
              </a:p>
            </p:txBody>
          </p:sp>
          <p:sp>
            <p:nvSpPr>
              <p:cNvPr id="77" name="TextBox 43">
                <a:extLst>
                  <a:ext uri="{FF2B5EF4-FFF2-40B4-BE49-F238E27FC236}">
                    <a16:creationId xmlns:a16="http://schemas.microsoft.com/office/drawing/2014/main" id="{1FFF1F4E-F6C7-4BF4-997F-E6ADF021B908}"/>
                  </a:ext>
                </a:extLst>
              </p:cNvPr>
              <p:cNvSpPr>
                <a:spLocks noChangeArrowheads="1"/>
              </p:cNvSpPr>
              <p:nvPr/>
            </p:nvSpPr>
            <p:spPr bwMode="auto">
              <a:xfrm>
                <a:off x="2362654" y="2461565"/>
                <a:ext cx="15969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latin typeface="Times New Roman" panose="02020603050405020304" pitchFamily="18" charset="0"/>
                    <a:cs typeface="Times New Roman" panose="02020603050405020304" pitchFamily="18" charset="0"/>
                    <a:sym typeface="Calibri" panose="020F0502020204030204" pitchFamily="34" charset="0"/>
                  </a:rPr>
                  <a:t>negative samples</a:t>
                </a:r>
              </a:p>
            </p:txBody>
          </p:sp>
        </p:grpSp>
        <p:grpSp>
          <p:nvGrpSpPr>
            <p:cNvPr id="78" name="Group 37">
              <a:extLst>
                <a:ext uri="{FF2B5EF4-FFF2-40B4-BE49-F238E27FC236}">
                  <a16:creationId xmlns:a16="http://schemas.microsoft.com/office/drawing/2014/main" id="{D25DEE13-63BD-4F96-85CF-80B101B455BF}"/>
                </a:ext>
              </a:extLst>
            </p:cNvPr>
            <p:cNvGrpSpPr>
              <a:grpSpLocks/>
            </p:cNvGrpSpPr>
            <p:nvPr/>
          </p:nvGrpSpPr>
          <p:grpSpPr bwMode="auto">
            <a:xfrm>
              <a:off x="3456202" y="2991818"/>
              <a:ext cx="2337747" cy="1968622"/>
              <a:chOff x="0" y="0"/>
              <a:chExt cx="2644964" cy="2203854"/>
            </a:xfrm>
          </p:grpSpPr>
          <p:grpSp>
            <p:nvGrpSpPr>
              <p:cNvPr id="79" name="Group 38">
                <a:extLst>
                  <a:ext uri="{FF2B5EF4-FFF2-40B4-BE49-F238E27FC236}">
                    <a16:creationId xmlns:a16="http://schemas.microsoft.com/office/drawing/2014/main" id="{C6C6D8C5-AA64-4B14-BE18-A628A1B14376}"/>
                  </a:ext>
                </a:extLst>
              </p:cNvPr>
              <p:cNvGrpSpPr>
                <a:grpSpLocks/>
              </p:cNvGrpSpPr>
              <p:nvPr/>
            </p:nvGrpSpPr>
            <p:grpSpPr bwMode="auto">
              <a:xfrm>
                <a:off x="185784" y="119743"/>
                <a:ext cx="975360" cy="1066800"/>
                <a:chOff x="0" y="0"/>
                <a:chExt cx="975360" cy="1066800"/>
              </a:xfrm>
            </p:grpSpPr>
            <p:sp>
              <p:nvSpPr>
                <p:cNvPr id="82" name="Flowchart: Extract 188">
                  <a:extLst>
                    <a:ext uri="{FF2B5EF4-FFF2-40B4-BE49-F238E27FC236}">
                      <a16:creationId xmlns:a16="http://schemas.microsoft.com/office/drawing/2014/main" id="{B2508D5B-1F68-4E7A-AD7A-88054814E36B}"/>
                    </a:ext>
                  </a:extLst>
                </p:cNvPr>
                <p:cNvSpPr>
                  <a:spLocks noChangeArrowheads="1"/>
                </p:cNvSpPr>
                <p:nvPr/>
              </p:nvSpPr>
              <p:spPr bwMode="auto">
                <a:xfrm>
                  <a:off x="533400" y="285947"/>
                  <a:ext cx="137160" cy="137160"/>
                </a:xfrm>
                <a:prstGeom prst="flowChartExtra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83" name="Flowchart: Extract 189">
                  <a:extLst>
                    <a:ext uri="{FF2B5EF4-FFF2-40B4-BE49-F238E27FC236}">
                      <a16:creationId xmlns:a16="http://schemas.microsoft.com/office/drawing/2014/main" id="{1E5D8770-73FA-4A5F-B4D6-16539D8F2BC0}"/>
                    </a:ext>
                  </a:extLst>
                </p:cNvPr>
                <p:cNvSpPr>
                  <a:spLocks noChangeArrowheads="1"/>
                </p:cNvSpPr>
                <p:nvPr/>
              </p:nvSpPr>
              <p:spPr bwMode="auto">
                <a:xfrm>
                  <a:off x="381000" y="701040"/>
                  <a:ext cx="137160" cy="137160"/>
                </a:xfrm>
                <a:prstGeom prst="flowChartExtract">
                  <a:avLst/>
                </a:prstGeom>
                <a:solidFill>
                  <a:srgbClr val="0070C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84" name="Flowchart: Extract 190">
                  <a:extLst>
                    <a:ext uri="{FF2B5EF4-FFF2-40B4-BE49-F238E27FC236}">
                      <a16:creationId xmlns:a16="http://schemas.microsoft.com/office/drawing/2014/main" id="{E6B99CFC-C9B5-47CF-837E-8D92CD0559D1}"/>
                    </a:ext>
                  </a:extLst>
                </p:cNvPr>
                <p:cNvSpPr>
                  <a:spLocks noChangeArrowheads="1"/>
                </p:cNvSpPr>
                <p:nvPr/>
              </p:nvSpPr>
              <p:spPr bwMode="auto">
                <a:xfrm>
                  <a:off x="762000" y="777240"/>
                  <a:ext cx="137160" cy="137160"/>
                </a:xfrm>
                <a:prstGeom prst="flowChartExtract">
                  <a:avLst/>
                </a:prstGeom>
                <a:solidFill>
                  <a:srgbClr val="0070C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85" name="Flowchart: Extract 191">
                  <a:extLst>
                    <a:ext uri="{FF2B5EF4-FFF2-40B4-BE49-F238E27FC236}">
                      <a16:creationId xmlns:a16="http://schemas.microsoft.com/office/drawing/2014/main" id="{6A392AEA-792B-47D9-9461-81F004652BB9}"/>
                    </a:ext>
                  </a:extLst>
                </p:cNvPr>
                <p:cNvSpPr>
                  <a:spLocks noChangeArrowheads="1"/>
                </p:cNvSpPr>
                <p:nvPr/>
              </p:nvSpPr>
              <p:spPr bwMode="auto">
                <a:xfrm>
                  <a:off x="0" y="929640"/>
                  <a:ext cx="137160" cy="137160"/>
                </a:xfrm>
                <a:prstGeom prst="flowChartExtract">
                  <a:avLst/>
                </a:prstGeom>
                <a:solidFill>
                  <a:srgbClr val="0070C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86" name="Flowchart: Extract 192">
                  <a:extLst>
                    <a:ext uri="{FF2B5EF4-FFF2-40B4-BE49-F238E27FC236}">
                      <a16:creationId xmlns:a16="http://schemas.microsoft.com/office/drawing/2014/main" id="{C18E43F0-FB11-4916-8007-BF4AD80D5773}"/>
                    </a:ext>
                  </a:extLst>
                </p:cNvPr>
                <p:cNvSpPr>
                  <a:spLocks noChangeArrowheads="1"/>
                </p:cNvSpPr>
                <p:nvPr/>
              </p:nvSpPr>
              <p:spPr bwMode="auto">
                <a:xfrm>
                  <a:off x="838200" y="243840"/>
                  <a:ext cx="137160" cy="137160"/>
                </a:xfrm>
                <a:prstGeom prst="flowChartExtra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87" name="Flowchart: Extract 193">
                  <a:extLst>
                    <a:ext uri="{FF2B5EF4-FFF2-40B4-BE49-F238E27FC236}">
                      <a16:creationId xmlns:a16="http://schemas.microsoft.com/office/drawing/2014/main" id="{B95C9A6D-BF1F-4E16-BBBA-861D9B5A7128}"/>
                    </a:ext>
                  </a:extLst>
                </p:cNvPr>
                <p:cNvSpPr>
                  <a:spLocks noChangeArrowheads="1"/>
                </p:cNvSpPr>
                <p:nvPr/>
              </p:nvSpPr>
              <p:spPr bwMode="auto">
                <a:xfrm>
                  <a:off x="228600" y="0"/>
                  <a:ext cx="137160" cy="137160"/>
                </a:xfrm>
                <a:prstGeom prst="flowChartExtra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grpSp>
          <p:sp>
            <p:nvSpPr>
              <p:cNvPr id="80" name="TextBox 186">
                <a:extLst>
                  <a:ext uri="{FF2B5EF4-FFF2-40B4-BE49-F238E27FC236}">
                    <a16:creationId xmlns:a16="http://schemas.microsoft.com/office/drawing/2014/main" id="{8A43E8F6-3C62-4C9F-86F8-04ED9258186B}"/>
                  </a:ext>
                </a:extLst>
              </p:cNvPr>
              <p:cNvSpPr>
                <a:spLocks noChangeArrowheads="1"/>
              </p:cNvSpPr>
              <p:nvPr/>
            </p:nvSpPr>
            <p:spPr bwMode="auto">
              <a:xfrm>
                <a:off x="2466973" y="1385386"/>
                <a:ext cx="177991" cy="81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1" name="Oval 187">
                <a:extLst>
                  <a:ext uri="{FF2B5EF4-FFF2-40B4-BE49-F238E27FC236}">
                    <a16:creationId xmlns:a16="http://schemas.microsoft.com/office/drawing/2014/main" id="{2671D054-2281-4A90-AC48-C64DD980373D}"/>
                  </a:ext>
                </a:extLst>
              </p:cNvPr>
              <p:cNvSpPr>
                <a:spLocks noChangeArrowheads="1"/>
              </p:cNvSpPr>
              <p:nvPr/>
            </p:nvSpPr>
            <p:spPr bwMode="auto">
              <a:xfrm rot="-5400000">
                <a:off x="-67814" y="67814"/>
                <a:ext cx="1452802" cy="1317174"/>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grpSp>
        <p:sp>
          <p:nvSpPr>
            <p:cNvPr id="93" name="TextBox 29 2">
              <a:extLst>
                <a:ext uri="{FF2B5EF4-FFF2-40B4-BE49-F238E27FC236}">
                  <a16:creationId xmlns:a16="http://schemas.microsoft.com/office/drawing/2014/main" id="{19D42E6E-3C36-46DE-B36F-436DFE35BBB2}"/>
                </a:ext>
              </a:extLst>
            </p:cNvPr>
            <p:cNvSpPr>
              <a:spLocks noChangeArrowheads="1"/>
            </p:cNvSpPr>
            <p:nvPr/>
          </p:nvSpPr>
          <p:spPr bwMode="auto">
            <a:xfrm>
              <a:off x="3753393" y="4587772"/>
              <a:ext cx="6506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latin typeface="+mn-lt"/>
                  <a:sym typeface="Calibri" panose="020F0502020204030204" pitchFamily="34" charset="0"/>
                </a:rPr>
                <a:t>target</a:t>
              </a:r>
            </a:p>
          </p:txBody>
        </p:sp>
        <p:grpSp>
          <p:nvGrpSpPr>
            <p:cNvPr id="96" name="Group 34">
              <a:extLst>
                <a:ext uri="{FF2B5EF4-FFF2-40B4-BE49-F238E27FC236}">
                  <a16:creationId xmlns:a16="http://schemas.microsoft.com/office/drawing/2014/main" id="{523B6F0F-4E74-4431-B8D3-F4E8B07FA05F}"/>
                </a:ext>
              </a:extLst>
            </p:cNvPr>
            <p:cNvGrpSpPr>
              <a:grpSpLocks/>
            </p:cNvGrpSpPr>
            <p:nvPr/>
          </p:nvGrpSpPr>
          <p:grpSpPr bwMode="auto">
            <a:xfrm>
              <a:off x="1969360" y="3558413"/>
              <a:ext cx="2744678" cy="562058"/>
              <a:chOff x="0" y="0"/>
              <a:chExt cx="3207836" cy="629536"/>
            </a:xfrm>
          </p:grpSpPr>
          <p:sp>
            <p:nvSpPr>
              <p:cNvPr id="97" name="Freeform 182">
                <a:extLst>
                  <a:ext uri="{FF2B5EF4-FFF2-40B4-BE49-F238E27FC236}">
                    <a16:creationId xmlns:a16="http://schemas.microsoft.com/office/drawing/2014/main" id="{82B9E9B3-77AE-478E-9D9B-CA28B433D4AF}"/>
                  </a:ext>
                </a:extLst>
              </p:cNvPr>
              <p:cNvSpPr>
                <a:spLocks noChangeArrowheads="1"/>
              </p:cNvSpPr>
              <p:nvPr/>
            </p:nvSpPr>
            <p:spPr bwMode="auto">
              <a:xfrm>
                <a:off x="378911" y="0"/>
                <a:ext cx="2828925" cy="481584"/>
              </a:xfrm>
              <a:custGeom>
                <a:avLst/>
                <a:gdLst>
                  <a:gd name="T0" fmla="*/ 0 w 2828925"/>
                  <a:gd name="T1" fmla="*/ 481584 h 481584"/>
                  <a:gd name="T2" fmla="*/ 1143000 w 2828925"/>
                  <a:gd name="T3" fmla="*/ 138684 h 481584"/>
                  <a:gd name="T4" fmla="*/ 1905000 w 2828925"/>
                  <a:gd name="T5" fmla="*/ 5334 h 481584"/>
                  <a:gd name="T6" fmla="*/ 2828925 w 2828925"/>
                  <a:gd name="T7" fmla="*/ 24384 h 481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8925" h="481584">
                    <a:moveTo>
                      <a:pt x="0" y="481584"/>
                    </a:moveTo>
                    <a:cubicBezTo>
                      <a:pt x="412750" y="349821"/>
                      <a:pt x="825500" y="218059"/>
                      <a:pt x="1143000" y="138684"/>
                    </a:cubicBezTo>
                    <a:cubicBezTo>
                      <a:pt x="1460500" y="59309"/>
                      <a:pt x="1624013" y="24384"/>
                      <a:pt x="1905000" y="5334"/>
                    </a:cubicBezTo>
                    <a:cubicBezTo>
                      <a:pt x="2185987" y="-13716"/>
                      <a:pt x="2828925" y="24384"/>
                      <a:pt x="2828925" y="24384"/>
                    </a:cubicBezTo>
                  </a:path>
                </a:pathLst>
              </a:cu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 name="Straight Connector 183">
                <a:extLst>
                  <a:ext uri="{FF2B5EF4-FFF2-40B4-BE49-F238E27FC236}">
                    <a16:creationId xmlns:a16="http://schemas.microsoft.com/office/drawing/2014/main" id="{596DBC5C-B969-47C7-95A0-DBF2B4F332FE}"/>
                  </a:ext>
                </a:extLst>
              </p:cNvPr>
              <p:cNvSpPr>
                <a:spLocks noChangeShapeType="1"/>
              </p:cNvSpPr>
              <p:nvPr/>
            </p:nvSpPr>
            <p:spPr bwMode="auto">
              <a:xfrm flipV="1">
                <a:off x="0" y="481584"/>
                <a:ext cx="378911" cy="14795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9" name="TextBox 194 2">
              <a:extLst>
                <a:ext uri="{FF2B5EF4-FFF2-40B4-BE49-F238E27FC236}">
                  <a16:creationId xmlns:a16="http://schemas.microsoft.com/office/drawing/2014/main" id="{5060EB2B-6FB7-4D42-96E3-65F67E626A4D}"/>
                </a:ext>
              </a:extLst>
            </p:cNvPr>
            <p:cNvSpPr>
              <a:spLocks noRot="1" noChangeAspect="1" noEditPoints="1" noChangeArrowheads="1" noTextEdit="1"/>
            </p:cNvSpPr>
            <p:nvPr/>
          </p:nvSpPr>
          <p:spPr bwMode="auto">
            <a:xfrm>
              <a:off x="4675872" y="3433446"/>
              <a:ext cx="495614" cy="41232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Tree>
    <p:extLst>
      <p:ext uri="{BB962C8B-B14F-4D97-AF65-F5344CB8AC3E}">
        <p14:creationId xmlns:p14="http://schemas.microsoft.com/office/powerpoint/2010/main" val="3339033012"/>
      </p:ext>
    </p:extLst>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6">
            <a:extLst>
              <a:ext uri="{FF2B5EF4-FFF2-40B4-BE49-F238E27FC236}">
                <a16:creationId xmlns:a16="http://schemas.microsoft.com/office/drawing/2014/main" id="{613E33E9-C89B-4C7D-BC71-D811EF0D88E3}"/>
              </a:ext>
            </a:extLst>
          </p:cNvPr>
          <p:cNvSpPr>
            <a:spLocks noChangeArrowheads="1"/>
          </p:cNvSpPr>
          <p:nvPr/>
        </p:nvSpPr>
        <p:spPr bwMode="auto">
          <a:xfrm>
            <a:off x="4958130" y="4852303"/>
            <a:ext cx="1956652" cy="712788"/>
          </a:xfrm>
          <a:prstGeom prst="roundRect">
            <a:avLst>
              <a:gd name="adj" fmla="val 16667"/>
            </a:avLst>
          </a:prstGeom>
          <a:solidFill>
            <a:schemeClr val="bg1">
              <a:lumMod val="75000"/>
            </a:schemeClr>
          </a:solidFill>
          <a:ln w="12700">
            <a:noFill/>
            <a:bevel/>
            <a:headEnd/>
            <a:tailEnd/>
          </a:ln>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SG" altLang="en-US" sz="2400" baseline="-25000">
              <a:solidFill>
                <a:srgbClr val="FFFFFF"/>
              </a:solidFill>
              <a:ea typeface="MS PGothic" panose="020B0600070205080204" pitchFamily="34" charset="-128"/>
            </a:endParaRPr>
          </a:p>
        </p:txBody>
      </p:sp>
      <p:sp>
        <p:nvSpPr>
          <p:cNvPr id="8" name="Oval Callout 30">
            <a:extLst>
              <a:ext uri="{FF2B5EF4-FFF2-40B4-BE49-F238E27FC236}">
                <a16:creationId xmlns:a16="http://schemas.microsoft.com/office/drawing/2014/main" id="{CCCE8969-AEF1-4F3D-818E-069C2B8901ED}"/>
              </a:ext>
            </a:extLst>
          </p:cNvPr>
          <p:cNvSpPr/>
          <p:nvPr/>
        </p:nvSpPr>
        <p:spPr bwMode="auto">
          <a:xfrm>
            <a:off x="1931689" y="4456841"/>
            <a:ext cx="1495425" cy="1262063"/>
          </a:xfrm>
          <a:prstGeom prst="wedgeEllipseCallou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buFont typeface="Arial" panose="020B0604020202020204" pitchFamily="34" charset="0"/>
              <a:buNone/>
              <a:defRPr/>
            </a:pPr>
            <a:endParaRPr lang="en-SG" altLang="en-US" dirty="0">
              <a:solidFill>
                <a:srgbClr val="FFFFFF"/>
              </a:solidFill>
            </a:endParaRPr>
          </a:p>
        </p:txBody>
      </p:sp>
      <p:pic>
        <p:nvPicPr>
          <p:cNvPr id="9" name="Picture 5" descr="Apple">
            <a:extLst>
              <a:ext uri="{FF2B5EF4-FFF2-40B4-BE49-F238E27FC236}">
                <a16:creationId xmlns:a16="http://schemas.microsoft.com/office/drawing/2014/main" id="{8CBE9439-AFAF-4890-B11C-74B2EB8C8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776" y="4635838"/>
            <a:ext cx="495626" cy="43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orange-01">
            <a:extLst>
              <a:ext uri="{FF2B5EF4-FFF2-40B4-BE49-F238E27FC236}">
                <a16:creationId xmlns:a16="http://schemas.microsoft.com/office/drawing/2014/main" id="{6630529E-6BBF-4218-8D63-79D6DCC53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114" y="4635838"/>
            <a:ext cx="464776" cy="43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0">
            <a:extLst>
              <a:ext uri="{FF2B5EF4-FFF2-40B4-BE49-F238E27FC236}">
                <a16:creationId xmlns:a16="http://schemas.microsoft.com/office/drawing/2014/main" id="{539C0B06-FB96-4AF2-8C51-5DC2E321E652}"/>
              </a:ext>
            </a:extLst>
          </p:cNvPr>
          <p:cNvSpPr txBox="1">
            <a:spLocks noChangeArrowheads="1"/>
          </p:cNvSpPr>
          <p:nvPr/>
        </p:nvSpPr>
        <p:spPr bwMode="auto">
          <a:xfrm>
            <a:off x="1764920" y="5888660"/>
            <a:ext cx="16850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Times New Roman" panose="02020603050405020304" pitchFamily="18" charset="0"/>
                <a:cs typeface="Times New Roman" panose="02020603050405020304" pitchFamily="18" charset="0"/>
              </a:rPr>
              <a:t>source domain</a:t>
            </a:r>
            <a:endParaRPr lang="en-SG" altLang="en-US" sz="2000" dirty="0">
              <a:latin typeface="Times New Roman" panose="02020603050405020304" pitchFamily="18" charset="0"/>
              <a:cs typeface="Times New Roman" panose="02020603050405020304" pitchFamily="18" charset="0"/>
            </a:endParaRPr>
          </a:p>
        </p:txBody>
      </p:sp>
      <p:sp>
        <p:nvSpPr>
          <p:cNvPr id="12" name="TextBox 6">
            <a:extLst>
              <a:ext uri="{FF2B5EF4-FFF2-40B4-BE49-F238E27FC236}">
                <a16:creationId xmlns:a16="http://schemas.microsoft.com/office/drawing/2014/main" id="{5B6DECDD-ACBD-4BE1-8EEE-A282962A879D}"/>
              </a:ext>
            </a:extLst>
          </p:cNvPr>
          <p:cNvSpPr txBox="1">
            <a:spLocks noChangeArrowheads="1"/>
          </p:cNvSpPr>
          <p:nvPr/>
        </p:nvSpPr>
        <p:spPr bwMode="auto">
          <a:xfrm>
            <a:off x="496471" y="1865754"/>
            <a:ext cx="9432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just">
              <a:buFont typeface="Wingdings" panose="05000000000000000000" pitchFamily="2" charset="2"/>
              <a:buChar char="q"/>
            </a:pPr>
            <a:r>
              <a:rPr lang="en-SG" altLang="en-US" dirty="0">
                <a:solidFill>
                  <a:srgbClr val="FF0000"/>
                </a:solidFill>
                <a:latin typeface="Times New Roman" panose="02020603050405020304" pitchFamily="18" charset="0"/>
                <a:ea typeface="MS PGothic" panose="020B0600070205080204" pitchFamily="34" charset="-128"/>
              </a:rPr>
              <a:t>Domain </a:t>
            </a:r>
            <a:r>
              <a:rPr lang="en-US" altLang="en-US" dirty="0">
                <a:solidFill>
                  <a:srgbClr val="FF0000"/>
                </a:solidFill>
                <a:latin typeface="Times New Roman" panose="02020603050405020304" pitchFamily="18" charset="0"/>
                <a:ea typeface="MS PGothic" panose="020B0600070205080204" pitchFamily="34" charset="-128"/>
              </a:rPr>
              <a:t>adaptation</a:t>
            </a:r>
            <a:r>
              <a:rPr lang="en-US" altLang="en-US" dirty="0">
                <a:latin typeface="Times New Roman" panose="02020603050405020304" pitchFamily="18" charset="0"/>
                <a:ea typeface="MS PGothic" panose="020B0600070205080204" pitchFamily="34" charset="-128"/>
              </a:rPr>
              <a:t>: unlabeled target domain is </a:t>
            </a:r>
            <a:r>
              <a:rPr lang="en-US" altLang="en-US" dirty="0">
                <a:solidFill>
                  <a:srgbClr val="FF0000"/>
                </a:solidFill>
                <a:latin typeface="Times New Roman" panose="02020603050405020304" pitchFamily="18" charset="0"/>
                <a:ea typeface="MS PGothic" panose="020B0600070205080204" pitchFamily="34" charset="-128"/>
              </a:rPr>
              <a:t>seen</a:t>
            </a:r>
            <a:r>
              <a:rPr lang="en-US" altLang="en-US" dirty="0">
                <a:latin typeface="Times New Roman" panose="02020603050405020304" pitchFamily="18" charset="0"/>
                <a:ea typeface="MS PGothic" panose="020B0600070205080204" pitchFamily="34" charset="-128"/>
              </a:rPr>
              <a:t> in the training stage.</a:t>
            </a:r>
            <a:endParaRPr lang="en-SG" altLang="en-US" dirty="0">
              <a:latin typeface="Times New Roman" panose="02020603050405020304" pitchFamily="18" charset="0"/>
              <a:ea typeface="MS PGothic" panose="020B0600070205080204" pitchFamily="34" charset="-128"/>
            </a:endParaRPr>
          </a:p>
        </p:txBody>
      </p:sp>
      <p:sp>
        <p:nvSpPr>
          <p:cNvPr id="13" name="TextBox 6">
            <a:extLst>
              <a:ext uri="{FF2B5EF4-FFF2-40B4-BE49-F238E27FC236}">
                <a16:creationId xmlns:a16="http://schemas.microsoft.com/office/drawing/2014/main" id="{868E9552-ECE3-4CF9-B392-0231C1D5F3AB}"/>
              </a:ext>
            </a:extLst>
          </p:cNvPr>
          <p:cNvSpPr txBox="1">
            <a:spLocks noChangeArrowheads="1"/>
          </p:cNvSpPr>
          <p:nvPr/>
        </p:nvSpPr>
        <p:spPr bwMode="auto">
          <a:xfrm>
            <a:off x="229088" y="3904158"/>
            <a:ext cx="85176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just">
              <a:buFont typeface="Wingdings" panose="05000000000000000000" pitchFamily="2" charset="2"/>
              <a:buChar char="q"/>
            </a:pPr>
            <a:r>
              <a:rPr lang="en-SG" altLang="en-US" sz="2000" dirty="0">
                <a:solidFill>
                  <a:srgbClr val="FF0000"/>
                </a:solidFill>
                <a:latin typeface="Times New Roman" panose="02020603050405020304" pitchFamily="18" charset="0"/>
                <a:ea typeface="MS PGothic" panose="020B0600070205080204" pitchFamily="34" charset="-128"/>
              </a:rPr>
              <a:t>Domain </a:t>
            </a:r>
            <a:r>
              <a:rPr lang="en-US" altLang="en-US" sz="2000" dirty="0">
                <a:solidFill>
                  <a:srgbClr val="FF0000"/>
                </a:solidFill>
                <a:latin typeface="Times New Roman" panose="02020603050405020304" pitchFamily="18" charset="0"/>
                <a:ea typeface="MS PGothic" panose="020B0600070205080204" pitchFamily="34" charset="-128"/>
              </a:rPr>
              <a:t>generalization</a:t>
            </a:r>
            <a:r>
              <a:rPr lang="en-US" altLang="en-US" sz="2000" dirty="0">
                <a:latin typeface="Times New Roman" panose="02020603050405020304" pitchFamily="18" charset="0"/>
                <a:ea typeface="MS PGothic" panose="020B0600070205080204" pitchFamily="34" charset="-128"/>
              </a:rPr>
              <a:t>: unlabeled target domain is </a:t>
            </a:r>
            <a:r>
              <a:rPr lang="en-US" altLang="en-US" sz="2000" dirty="0">
                <a:solidFill>
                  <a:srgbClr val="FF0000"/>
                </a:solidFill>
                <a:latin typeface="Times New Roman" panose="02020603050405020304" pitchFamily="18" charset="0"/>
                <a:ea typeface="MS PGothic" panose="020B0600070205080204" pitchFamily="34" charset="-128"/>
              </a:rPr>
              <a:t>unseen</a:t>
            </a:r>
            <a:r>
              <a:rPr lang="en-US" altLang="en-US" sz="2000" dirty="0">
                <a:latin typeface="Times New Roman" panose="02020603050405020304" pitchFamily="18" charset="0"/>
                <a:ea typeface="MS PGothic" panose="020B0600070205080204" pitchFamily="34" charset="-128"/>
              </a:rPr>
              <a:t> in the training stage. </a:t>
            </a:r>
            <a:endParaRPr lang="en-SG" altLang="en-US" sz="1400" dirty="0">
              <a:solidFill>
                <a:srgbClr val="0070C0"/>
              </a:solidFill>
              <a:latin typeface="Times New Roman" panose="02020603050405020304" pitchFamily="18" charset="0"/>
              <a:ea typeface="MS PGothic" panose="020B0600070205080204" pitchFamily="34" charset="-128"/>
            </a:endParaRPr>
          </a:p>
        </p:txBody>
      </p:sp>
      <p:sp>
        <p:nvSpPr>
          <p:cNvPr id="14" name="Rectangle 13">
            <a:extLst>
              <a:ext uri="{FF2B5EF4-FFF2-40B4-BE49-F238E27FC236}">
                <a16:creationId xmlns:a16="http://schemas.microsoft.com/office/drawing/2014/main" id="{2F539563-1AC5-40B7-AAE0-CF81FB03265A}"/>
              </a:ext>
            </a:extLst>
          </p:cNvPr>
          <p:cNvSpPr/>
          <p:nvPr/>
        </p:nvSpPr>
        <p:spPr>
          <a:xfrm>
            <a:off x="5701237" y="4769313"/>
            <a:ext cx="457176" cy="830997"/>
          </a:xfrm>
          <a:prstGeom prst="rect">
            <a:avLst/>
          </a:prstGeom>
        </p:spPr>
        <p:txBody>
          <a:bodyPr wrap="none">
            <a:spAutoFit/>
          </a:bodyPr>
          <a:lstStyle/>
          <a:p>
            <a:pPr algn="ctr"/>
            <a:r>
              <a:rPr lang="en-US" altLang="zh-CN" sz="4800" dirty="0"/>
              <a:t>?</a:t>
            </a:r>
            <a:endParaRPr lang="zh-CN" altLang="en-US" sz="4800" dirty="0"/>
          </a:p>
        </p:txBody>
      </p:sp>
      <p:sp>
        <p:nvSpPr>
          <p:cNvPr id="19" name="TextBox 20">
            <a:extLst>
              <a:ext uri="{FF2B5EF4-FFF2-40B4-BE49-F238E27FC236}">
                <a16:creationId xmlns:a16="http://schemas.microsoft.com/office/drawing/2014/main" id="{0CBBC10E-8C10-47DC-AC06-F4CF235F4D4F}"/>
              </a:ext>
            </a:extLst>
          </p:cNvPr>
          <p:cNvSpPr txBox="1">
            <a:spLocks noChangeArrowheads="1"/>
          </p:cNvSpPr>
          <p:nvPr/>
        </p:nvSpPr>
        <p:spPr bwMode="auto">
          <a:xfrm>
            <a:off x="5164055" y="5888660"/>
            <a:ext cx="15938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Times New Roman" panose="02020603050405020304" pitchFamily="18" charset="0"/>
                <a:cs typeface="Times New Roman" panose="02020603050405020304" pitchFamily="18" charset="0"/>
              </a:rPr>
              <a:t>target domain</a:t>
            </a:r>
            <a:endParaRPr lang="en-SG" altLang="en-US" sz="20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630EC26-EA01-44BA-8DF9-16AC50034F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2861" y="5095148"/>
            <a:ext cx="423537" cy="460189"/>
          </a:xfrm>
          <a:prstGeom prst="rect">
            <a:avLst/>
          </a:prstGeom>
        </p:spPr>
      </p:pic>
      <p:pic>
        <p:nvPicPr>
          <p:cNvPr id="21" name="Picture 20">
            <a:extLst>
              <a:ext uri="{FF2B5EF4-FFF2-40B4-BE49-F238E27FC236}">
                <a16:creationId xmlns:a16="http://schemas.microsoft.com/office/drawing/2014/main" id="{C307E2D6-5507-466E-9C1F-35870068F7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6087" y="5064840"/>
            <a:ext cx="489980" cy="538722"/>
          </a:xfrm>
          <a:prstGeom prst="rect">
            <a:avLst/>
          </a:prstGeom>
        </p:spPr>
      </p:pic>
      <p:sp>
        <p:nvSpPr>
          <p:cNvPr id="24" name="Arrow: Left-Right 23">
            <a:extLst>
              <a:ext uri="{FF2B5EF4-FFF2-40B4-BE49-F238E27FC236}">
                <a16:creationId xmlns:a16="http://schemas.microsoft.com/office/drawing/2014/main" id="{24123EC9-A6BA-4D97-B4F1-24381AF5A0AE}"/>
              </a:ext>
            </a:extLst>
          </p:cNvPr>
          <p:cNvSpPr/>
          <p:nvPr/>
        </p:nvSpPr>
        <p:spPr>
          <a:xfrm>
            <a:off x="3540162" y="5110363"/>
            <a:ext cx="1391241" cy="205273"/>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TextBox 24">
            <a:extLst>
              <a:ext uri="{FF2B5EF4-FFF2-40B4-BE49-F238E27FC236}">
                <a16:creationId xmlns:a16="http://schemas.microsoft.com/office/drawing/2014/main" id="{A0CBAA71-39C2-46E4-B762-DA8405D34C95}"/>
              </a:ext>
            </a:extLst>
          </p:cNvPr>
          <p:cNvSpPr txBox="1"/>
          <p:nvPr/>
        </p:nvSpPr>
        <p:spPr>
          <a:xfrm>
            <a:off x="3694608" y="4765212"/>
            <a:ext cx="1082348" cy="369332"/>
          </a:xfrm>
          <a:prstGeom prst="rect">
            <a:avLst/>
          </a:prstGeom>
          <a:noFill/>
        </p:spPr>
        <p:txBody>
          <a:bodyPr wrap="none" rtlCol="0">
            <a:spAutoFit/>
          </a:bodyPr>
          <a:lstStyle/>
          <a:p>
            <a:r>
              <a:rPr lang="en-US" altLang="zh-CN" dirty="0"/>
              <a:t>mismatch</a:t>
            </a:r>
            <a:endParaRPr lang="zh-CN" altLang="en-US" dirty="0"/>
          </a:p>
        </p:txBody>
      </p:sp>
      <p:sp>
        <p:nvSpPr>
          <p:cNvPr id="26" name="TextBox 25">
            <a:extLst>
              <a:ext uri="{FF2B5EF4-FFF2-40B4-BE49-F238E27FC236}">
                <a16:creationId xmlns:a16="http://schemas.microsoft.com/office/drawing/2014/main" id="{5D62D689-1F6C-4F6B-BC11-9058B4C1F947}"/>
              </a:ext>
            </a:extLst>
          </p:cNvPr>
          <p:cNvSpPr txBox="1"/>
          <p:nvPr/>
        </p:nvSpPr>
        <p:spPr>
          <a:xfrm>
            <a:off x="3076244" y="1080000"/>
            <a:ext cx="2991525" cy="461665"/>
          </a:xfrm>
          <a:prstGeom prst="rect">
            <a:avLst/>
          </a:prstGeom>
          <a:noFill/>
        </p:spPr>
        <p:txBody>
          <a:bodyPr wrap="none" rtlCol="0">
            <a:spAutoFit/>
          </a:bodyPr>
          <a:lstStyle/>
          <a:p>
            <a:pPr algn="ctr"/>
            <a:r>
              <a:rPr lang="en-US" altLang="zh-CN" sz="2400" dirty="0"/>
              <a:t>Domain generalization</a:t>
            </a:r>
          </a:p>
        </p:txBody>
      </p:sp>
      <p:pic>
        <p:nvPicPr>
          <p:cNvPr id="27" name="Picture 4" descr="cartoon_banana">
            <a:extLst>
              <a:ext uri="{FF2B5EF4-FFF2-40B4-BE49-F238E27FC236}">
                <a16:creationId xmlns:a16="http://schemas.microsoft.com/office/drawing/2014/main" id="{8ED895A6-79AA-43A9-A0FE-631F57AEA5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2394" y="3363948"/>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 descr="Apple">
            <a:extLst>
              <a:ext uri="{FF2B5EF4-FFF2-40B4-BE49-F238E27FC236}">
                <a16:creationId xmlns:a16="http://schemas.microsoft.com/office/drawing/2014/main" id="{9FDC56E4-562E-4048-BBF0-77520AA91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139" y="2539168"/>
            <a:ext cx="642938"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 descr="orange-01">
            <a:extLst>
              <a:ext uri="{FF2B5EF4-FFF2-40B4-BE49-F238E27FC236}">
                <a16:creationId xmlns:a16="http://schemas.microsoft.com/office/drawing/2014/main" id="{CD35A712-D5FB-48C8-97E9-E0B6BA8D0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302" y="2539168"/>
            <a:ext cx="60483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9" descr="cartoon_apple">
            <a:extLst>
              <a:ext uri="{FF2B5EF4-FFF2-40B4-BE49-F238E27FC236}">
                <a16:creationId xmlns:a16="http://schemas.microsoft.com/office/drawing/2014/main" id="{4FB23D54-226D-4AF6-92FE-BFC74374F9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2652" y="2550280"/>
            <a:ext cx="5461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0" descr="cartoon_orange">
            <a:extLst>
              <a:ext uri="{FF2B5EF4-FFF2-40B4-BE49-F238E27FC236}">
                <a16:creationId xmlns:a16="http://schemas.microsoft.com/office/drawing/2014/main" id="{197A35A5-408C-4D8E-9F1A-AEF7833E3C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1464" y="2545518"/>
            <a:ext cx="56197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7828B4AC-282A-4846-A304-A05D3F7249BE}"/>
              </a:ext>
            </a:extLst>
          </p:cNvPr>
          <p:cNvSpPr/>
          <p:nvPr/>
        </p:nvSpPr>
        <p:spPr>
          <a:xfrm>
            <a:off x="2171522" y="2476440"/>
            <a:ext cx="1393109" cy="681522"/>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5AF458CF-0E54-49BC-8C0E-4B125B7E7EA6}"/>
              </a:ext>
            </a:extLst>
          </p:cNvPr>
          <p:cNvSpPr/>
          <p:nvPr/>
        </p:nvSpPr>
        <p:spPr>
          <a:xfrm>
            <a:off x="5099376" y="2476440"/>
            <a:ext cx="1393109" cy="681522"/>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20">
            <a:extLst>
              <a:ext uri="{FF2B5EF4-FFF2-40B4-BE49-F238E27FC236}">
                <a16:creationId xmlns:a16="http://schemas.microsoft.com/office/drawing/2014/main" id="{FE14DF88-64BA-4FB4-B280-BA17453168AC}"/>
              </a:ext>
            </a:extLst>
          </p:cNvPr>
          <p:cNvSpPr txBox="1">
            <a:spLocks noChangeArrowheads="1"/>
          </p:cNvSpPr>
          <p:nvPr/>
        </p:nvSpPr>
        <p:spPr bwMode="auto">
          <a:xfrm>
            <a:off x="2082264" y="3255130"/>
            <a:ext cx="16850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Times New Roman" panose="02020603050405020304" pitchFamily="18" charset="0"/>
                <a:cs typeface="Times New Roman" panose="02020603050405020304" pitchFamily="18" charset="0"/>
              </a:rPr>
              <a:t>source domain</a:t>
            </a:r>
            <a:endParaRPr lang="en-SG" altLang="en-US" sz="2000" dirty="0">
              <a:latin typeface="Times New Roman" panose="02020603050405020304" pitchFamily="18" charset="0"/>
              <a:cs typeface="Times New Roman" panose="02020603050405020304" pitchFamily="18" charset="0"/>
            </a:endParaRPr>
          </a:p>
        </p:txBody>
      </p:sp>
      <p:sp>
        <p:nvSpPr>
          <p:cNvPr id="35" name="TextBox 20">
            <a:extLst>
              <a:ext uri="{FF2B5EF4-FFF2-40B4-BE49-F238E27FC236}">
                <a16:creationId xmlns:a16="http://schemas.microsoft.com/office/drawing/2014/main" id="{EB5742F4-BDBB-43FB-9FC9-FD8F569C6EBA}"/>
              </a:ext>
            </a:extLst>
          </p:cNvPr>
          <p:cNvSpPr txBox="1">
            <a:spLocks noChangeArrowheads="1"/>
          </p:cNvSpPr>
          <p:nvPr/>
        </p:nvSpPr>
        <p:spPr bwMode="auto">
          <a:xfrm>
            <a:off x="5058827" y="3255130"/>
            <a:ext cx="15938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Times New Roman" panose="02020603050405020304" pitchFamily="18" charset="0"/>
                <a:cs typeface="Times New Roman" panose="02020603050405020304" pitchFamily="18" charset="0"/>
              </a:rPr>
              <a:t>target domain</a:t>
            </a:r>
            <a:endParaRPr lang="en-SG" altLang="en-US" sz="2000" dirty="0">
              <a:latin typeface="Times New Roman" panose="02020603050405020304" pitchFamily="18" charset="0"/>
              <a:cs typeface="Times New Roman" panose="02020603050405020304" pitchFamily="18" charset="0"/>
            </a:endParaRPr>
          </a:p>
        </p:txBody>
      </p:sp>
      <p:sp>
        <p:nvSpPr>
          <p:cNvPr id="36" name="Arrow: Left-Right 35">
            <a:extLst>
              <a:ext uri="{FF2B5EF4-FFF2-40B4-BE49-F238E27FC236}">
                <a16:creationId xmlns:a16="http://schemas.microsoft.com/office/drawing/2014/main" id="{484409B4-715F-4C21-BF66-BD5299A14432}"/>
              </a:ext>
            </a:extLst>
          </p:cNvPr>
          <p:cNvSpPr/>
          <p:nvPr/>
        </p:nvSpPr>
        <p:spPr>
          <a:xfrm>
            <a:off x="3636383" y="2765587"/>
            <a:ext cx="1391241" cy="205273"/>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36">
            <a:extLst>
              <a:ext uri="{FF2B5EF4-FFF2-40B4-BE49-F238E27FC236}">
                <a16:creationId xmlns:a16="http://schemas.microsoft.com/office/drawing/2014/main" id="{11EED706-E8F7-45D8-AC3E-B7127972AA09}"/>
              </a:ext>
            </a:extLst>
          </p:cNvPr>
          <p:cNvSpPr txBox="1"/>
          <p:nvPr/>
        </p:nvSpPr>
        <p:spPr>
          <a:xfrm>
            <a:off x="3790829" y="2420436"/>
            <a:ext cx="1082348" cy="369332"/>
          </a:xfrm>
          <a:prstGeom prst="rect">
            <a:avLst/>
          </a:prstGeom>
          <a:noFill/>
        </p:spPr>
        <p:txBody>
          <a:bodyPr wrap="none" rtlCol="0">
            <a:spAutoFit/>
          </a:bodyPr>
          <a:lstStyle/>
          <a:p>
            <a:r>
              <a:rPr lang="en-US" altLang="zh-CN" dirty="0"/>
              <a:t>mismatch</a:t>
            </a:r>
            <a:endParaRPr lang="zh-CN" altLang="en-US" dirty="0"/>
          </a:p>
        </p:txBody>
      </p:sp>
    </p:spTree>
    <p:extLst>
      <p:ext uri="{BB962C8B-B14F-4D97-AF65-F5344CB8AC3E}">
        <p14:creationId xmlns:p14="http://schemas.microsoft.com/office/powerpoint/2010/main" val="3904029170"/>
      </p:ext>
    </p:extLst>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artoon_banana">
            <a:extLst>
              <a:ext uri="{FF2B5EF4-FFF2-40B4-BE49-F238E27FC236}">
                <a16:creationId xmlns:a16="http://schemas.microsoft.com/office/drawing/2014/main" id="{BF8CE6C6-F69C-4FE4-8BEC-8AC9F0FBE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394" y="3363948"/>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Apple">
            <a:extLst>
              <a:ext uri="{FF2B5EF4-FFF2-40B4-BE49-F238E27FC236}">
                <a16:creationId xmlns:a16="http://schemas.microsoft.com/office/drawing/2014/main" id="{86E080F7-AD40-476F-A43A-43B2E5CD7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139" y="2539168"/>
            <a:ext cx="642938"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orange-01">
            <a:extLst>
              <a:ext uri="{FF2B5EF4-FFF2-40B4-BE49-F238E27FC236}">
                <a16:creationId xmlns:a16="http://schemas.microsoft.com/office/drawing/2014/main" id="{E91F7FF2-A34A-4639-933A-6C01CA074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302" y="2539168"/>
            <a:ext cx="60483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cartoon_apple">
            <a:extLst>
              <a:ext uri="{FF2B5EF4-FFF2-40B4-BE49-F238E27FC236}">
                <a16:creationId xmlns:a16="http://schemas.microsoft.com/office/drawing/2014/main" id="{4CC34CFE-0E6B-4592-AE4E-C3B81E9E82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2652" y="2550280"/>
            <a:ext cx="5461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descr="cartoon_orange">
            <a:extLst>
              <a:ext uri="{FF2B5EF4-FFF2-40B4-BE49-F238E27FC236}">
                <a16:creationId xmlns:a16="http://schemas.microsoft.com/office/drawing/2014/main" id="{384B6D12-916E-4EF8-9A9D-517B252D0E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1464" y="2545518"/>
            <a:ext cx="56197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6">
            <a:extLst>
              <a:ext uri="{FF2B5EF4-FFF2-40B4-BE49-F238E27FC236}">
                <a16:creationId xmlns:a16="http://schemas.microsoft.com/office/drawing/2014/main" id="{5B6DECDD-ACBD-4BE1-8EEE-A282962A879D}"/>
              </a:ext>
            </a:extLst>
          </p:cNvPr>
          <p:cNvSpPr txBox="1">
            <a:spLocks noChangeArrowheads="1"/>
          </p:cNvSpPr>
          <p:nvPr/>
        </p:nvSpPr>
        <p:spPr bwMode="auto">
          <a:xfrm>
            <a:off x="496471" y="1865754"/>
            <a:ext cx="9432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just">
              <a:buFont typeface="Wingdings" panose="05000000000000000000" pitchFamily="2" charset="2"/>
              <a:buChar char="q"/>
            </a:pPr>
            <a:r>
              <a:rPr lang="en-SG" altLang="en-US" dirty="0">
                <a:solidFill>
                  <a:srgbClr val="FF0000"/>
                </a:solidFill>
                <a:latin typeface="Times New Roman" panose="02020603050405020304" pitchFamily="18" charset="0"/>
                <a:ea typeface="MS PGothic" panose="020B0600070205080204" pitchFamily="34" charset="-128"/>
              </a:rPr>
              <a:t>Domain </a:t>
            </a:r>
            <a:r>
              <a:rPr lang="en-US" altLang="en-US" dirty="0">
                <a:solidFill>
                  <a:srgbClr val="FF0000"/>
                </a:solidFill>
                <a:latin typeface="Times New Roman" panose="02020603050405020304" pitchFamily="18" charset="0"/>
                <a:ea typeface="MS PGothic" panose="020B0600070205080204" pitchFamily="34" charset="-128"/>
              </a:rPr>
              <a:t>adaptation</a:t>
            </a:r>
            <a:r>
              <a:rPr lang="en-US" altLang="en-US" dirty="0">
                <a:latin typeface="Times New Roman" panose="02020603050405020304" pitchFamily="18" charset="0"/>
                <a:ea typeface="MS PGothic" panose="020B0600070205080204" pitchFamily="34" charset="-128"/>
              </a:rPr>
              <a:t>: unlabeled target domain is </a:t>
            </a:r>
            <a:r>
              <a:rPr lang="en-US" altLang="en-US" dirty="0">
                <a:solidFill>
                  <a:srgbClr val="FF0000"/>
                </a:solidFill>
                <a:latin typeface="Times New Roman" panose="02020603050405020304" pitchFamily="18" charset="0"/>
                <a:ea typeface="MS PGothic" panose="020B0600070205080204" pitchFamily="34" charset="-128"/>
              </a:rPr>
              <a:t>seen</a:t>
            </a:r>
            <a:r>
              <a:rPr lang="en-US" altLang="en-US" dirty="0">
                <a:latin typeface="Times New Roman" panose="02020603050405020304" pitchFamily="18" charset="0"/>
                <a:ea typeface="MS PGothic" panose="020B0600070205080204" pitchFamily="34" charset="-128"/>
              </a:rPr>
              <a:t> in the training stage.</a:t>
            </a:r>
            <a:endParaRPr lang="en-SG" altLang="en-US" dirty="0">
              <a:latin typeface="Times New Roman" panose="02020603050405020304" pitchFamily="18" charset="0"/>
              <a:ea typeface="MS PGothic" panose="020B0600070205080204" pitchFamily="34" charset="-128"/>
            </a:endParaRPr>
          </a:p>
        </p:txBody>
      </p:sp>
      <p:sp>
        <p:nvSpPr>
          <p:cNvPr id="13" name="TextBox 6">
            <a:extLst>
              <a:ext uri="{FF2B5EF4-FFF2-40B4-BE49-F238E27FC236}">
                <a16:creationId xmlns:a16="http://schemas.microsoft.com/office/drawing/2014/main" id="{868E9552-ECE3-4CF9-B392-0231C1D5F3AB}"/>
              </a:ext>
            </a:extLst>
          </p:cNvPr>
          <p:cNvSpPr txBox="1">
            <a:spLocks noChangeArrowheads="1"/>
          </p:cNvSpPr>
          <p:nvPr/>
        </p:nvSpPr>
        <p:spPr bwMode="auto">
          <a:xfrm>
            <a:off x="229088" y="3904158"/>
            <a:ext cx="85176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just">
              <a:buFont typeface="Wingdings" panose="05000000000000000000" pitchFamily="2" charset="2"/>
              <a:buChar char="q"/>
            </a:pPr>
            <a:r>
              <a:rPr lang="en-SG" altLang="en-US" sz="2000" dirty="0">
                <a:solidFill>
                  <a:srgbClr val="FF0000"/>
                </a:solidFill>
                <a:latin typeface="Times New Roman" panose="02020603050405020304" pitchFamily="18" charset="0"/>
                <a:ea typeface="MS PGothic" panose="020B0600070205080204" pitchFamily="34" charset="-128"/>
              </a:rPr>
              <a:t>Domain </a:t>
            </a:r>
            <a:r>
              <a:rPr lang="en-US" altLang="en-US" sz="2000" dirty="0">
                <a:solidFill>
                  <a:srgbClr val="FF0000"/>
                </a:solidFill>
                <a:latin typeface="Times New Roman" panose="02020603050405020304" pitchFamily="18" charset="0"/>
                <a:ea typeface="MS PGothic" panose="020B0600070205080204" pitchFamily="34" charset="-128"/>
              </a:rPr>
              <a:t>generalization</a:t>
            </a:r>
            <a:r>
              <a:rPr lang="en-US" altLang="en-US" sz="2000" dirty="0">
                <a:latin typeface="Times New Roman" panose="02020603050405020304" pitchFamily="18" charset="0"/>
                <a:ea typeface="MS PGothic" panose="020B0600070205080204" pitchFamily="34" charset="-128"/>
              </a:rPr>
              <a:t>: unlabeled target domain is </a:t>
            </a:r>
            <a:r>
              <a:rPr lang="en-US" altLang="en-US" sz="2000" dirty="0">
                <a:solidFill>
                  <a:srgbClr val="FF0000"/>
                </a:solidFill>
                <a:latin typeface="Times New Roman" panose="02020603050405020304" pitchFamily="18" charset="0"/>
                <a:ea typeface="MS PGothic" panose="020B0600070205080204" pitchFamily="34" charset="-128"/>
              </a:rPr>
              <a:t>unseen</a:t>
            </a:r>
            <a:r>
              <a:rPr lang="en-US" altLang="en-US" sz="2000" dirty="0">
                <a:latin typeface="Times New Roman" panose="02020603050405020304" pitchFamily="18" charset="0"/>
                <a:ea typeface="MS PGothic" panose="020B0600070205080204" pitchFamily="34" charset="-128"/>
              </a:rPr>
              <a:t> in the training stage. </a:t>
            </a:r>
            <a:endParaRPr lang="en-SG" altLang="en-US" sz="1400" dirty="0">
              <a:solidFill>
                <a:srgbClr val="0070C0"/>
              </a:solidFill>
              <a:latin typeface="Times New Roman" panose="02020603050405020304" pitchFamily="18" charset="0"/>
              <a:ea typeface="MS PGothic" panose="020B0600070205080204" pitchFamily="34" charset="-128"/>
            </a:endParaRPr>
          </a:p>
        </p:txBody>
      </p:sp>
      <p:sp>
        <p:nvSpPr>
          <p:cNvPr id="15" name="Rectangle 14">
            <a:extLst>
              <a:ext uri="{FF2B5EF4-FFF2-40B4-BE49-F238E27FC236}">
                <a16:creationId xmlns:a16="http://schemas.microsoft.com/office/drawing/2014/main" id="{7B257765-EAAB-4601-96DC-A9851A8D8FBA}"/>
              </a:ext>
            </a:extLst>
          </p:cNvPr>
          <p:cNvSpPr/>
          <p:nvPr/>
        </p:nvSpPr>
        <p:spPr>
          <a:xfrm>
            <a:off x="2171522" y="2476440"/>
            <a:ext cx="1393109" cy="681522"/>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B308E9EF-AA28-45C9-B7EA-D90C0366A30F}"/>
              </a:ext>
            </a:extLst>
          </p:cNvPr>
          <p:cNvSpPr/>
          <p:nvPr/>
        </p:nvSpPr>
        <p:spPr>
          <a:xfrm>
            <a:off x="5099376" y="2476440"/>
            <a:ext cx="1393109" cy="681522"/>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20">
            <a:extLst>
              <a:ext uri="{FF2B5EF4-FFF2-40B4-BE49-F238E27FC236}">
                <a16:creationId xmlns:a16="http://schemas.microsoft.com/office/drawing/2014/main" id="{E0F76510-9128-494F-803C-CC6AE1EB67B3}"/>
              </a:ext>
            </a:extLst>
          </p:cNvPr>
          <p:cNvSpPr txBox="1">
            <a:spLocks noChangeArrowheads="1"/>
          </p:cNvSpPr>
          <p:nvPr/>
        </p:nvSpPr>
        <p:spPr bwMode="auto">
          <a:xfrm>
            <a:off x="2082264" y="3255130"/>
            <a:ext cx="16850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Times New Roman" panose="02020603050405020304" pitchFamily="18" charset="0"/>
                <a:cs typeface="Times New Roman" panose="02020603050405020304" pitchFamily="18" charset="0"/>
              </a:rPr>
              <a:t>source domain</a:t>
            </a:r>
            <a:endParaRPr lang="en-SG" altLang="en-US" sz="2000" dirty="0">
              <a:latin typeface="Times New Roman" panose="02020603050405020304" pitchFamily="18" charset="0"/>
              <a:cs typeface="Times New Roman" panose="02020603050405020304" pitchFamily="18" charset="0"/>
            </a:endParaRPr>
          </a:p>
        </p:txBody>
      </p:sp>
      <p:sp>
        <p:nvSpPr>
          <p:cNvPr id="18" name="TextBox 20">
            <a:extLst>
              <a:ext uri="{FF2B5EF4-FFF2-40B4-BE49-F238E27FC236}">
                <a16:creationId xmlns:a16="http://schemas.microsoft.com/office/drawing/2014/main" id="{19456A2A-9A79-41FF-A782-1519F126A4D7}"/>
              </a:ext>
            </a:extLst>
          </p:cNvPr>
          <p:cNvSpPr txBox="1">
            <a:spLocks noChangeArrowheads="1"/>
          </p:cNvSpPr>
          <p:nvPr/>
        </p:nvSpPr>
        <p:spPr bwMode="auto">
          <a:xfrm>
            <a:off x="5058827" y="3255130"/>
            <a:ext cx="15938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Times New Roman" panose="02020603050405020304" pitchFamily="18" charset="0"/>
                <a:cs typeface="Times New Roman" panose="02020603050405020304" pitchFamily="18" charset="0"/>
              </a:rPr>
              <a:t>target domain</a:t>
            </a:r>
            <a:endParaRPr lang="en-SG" altLang="en-US" sz="2000" dirty="0">
              <a:latin typeface="Times New Roman" panose="02020603050405020304" pitchFamily="18" charset="0"/>
              <a:cs typeface="Times New Roman" panose="02020603050405020304" pitchFamily="18" charset="0"/>
            </a:endParaRPr>
          </a:p>
        </p:txBody>
      </p:sp>
      <p:sp>
        <p:nvSpPr>
          <p:cNvPr id="22" name="Arrow: Left-Right 21">
            <a:extLst>
              <a:ext uri="{FF2B5EF4-FFF2-40B4-BE49-F238E27FC236}">
                <a16:creationId xmlns:a16="http://schemas.microsoft.com/office/drawing/2014/main" id="{37ADF816-800A-470E-B7E6-0BB593F2C095}"/>
              </a:ext>
            </a:extLst>
          </p:cNvPr>
          <p:cNvSpPr/>
          <p:nvPr/>
        </p:nvSpPr>
        <p:spPr>
          <a:xfrm>
            <a:off x="3636383" y="2765587"/>
            <a:ext cx="1391241" cy="205273"/>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TextBox 22">
            <a:extLst>
              <a:ext uri="{FF2B5EF4-FFF2-40B4-BE49-F238E27FC236}">
                <a16:creationId xmlns:a16="http://schemas.microsoft.com/office/drawing/2014/main" id="{B80553EB-5931-4B18-A0CE-733C64CFA8B3}"/>
              </a:ext>
            </a:extLst>
          </p:cNvPr>
          <p:cNvSpPr txBox="1"/>
          <p:nvPr/>
        </p:nvSpPr>
        <p:spPr>
          <a:xfrm>
            <a:off x="3790829" y="2420436"/>
            <a:ext cx="1082348" cy="369332"/>
          </a:xfrm>
          <a:prstGeom prst="rect">
            <a:avLst/>
          </a:prstGeom>
          <a:noFill/>
        </p:spPr>
        <p:txBody>
          <a:bodyPr wrap="none" rtlCol="0">
            <a:spAutoFit/>
          </a:bodyPr>
          <a:lstStyle/>
          <a:p>
            <a:r>
              <a:rPr lang="en-US" altLang="zh-CN" dirty="0"/>
              <a:t>mismatch</a:t>
            </a:r>
            <a:endParaRPr lang="zh-CN" altLang="en-US" dirty="0"/>
          </a:p>
        </p:txBody>
      </p:sp>
      <p:sp>
        <p:nvSpPr>
          <p:cNvPr id="26" name="TextBox 25">
            <a:extLst>
              <a:ext uri="{FF2B5EF4-FFF2-40B4-BE49-F238E27FC236}">
                <a16:creationId xmlns:a16="http://schemas.microsoft.com/office/drawing/2014/main" id="{5D62D689-1F6C-4F6B-BC11-9058B4C1F947}"/>
              </a:ext>
            </a:extLst>
          </p:cNvPr>
          <p:cNvSpPr txBox="1"/>
          <p:nvPr/>
        </p:nvSpPr>
        <p:spPr>
          <a:xfrm>
            <a:off x="3076244" y="1080000"/>
            <a:ext cx="2991525" cy="461665"/>
          </a:xfrm>
          <a:prstGeom prst="rect">
            <a:avLst/>
          </a:prstGeom>
          <a:noFill/>
        </p:spPr>
        <p:txBody>
          <a:bodyPr wrap="none" rtlCol="0">
            <a:spAutoFit/>
          </a:bodyPr>
          <a:lstStyle/>
          <a:p>
            <a:pPr algn="ctr"/>
            <a:r>
              <a:rPr lang="en-US" altLang="zh-CN" sz="2400" dirty="0"/>
              <a:t>Domain generalization</a:t>
            </a:r>
          </a:p>
        </p:txBody>
      </p:sp>
      <p:pic>
        <p:nvPicPr>
          <p:cNvPr id="27" name="Picture 4" descr="cartoon_banana">
            <a:extLst>
              <a:ext uri="{FF2B5EF4-FFF2-40B4-BE49-F238E27FC236}">
                <a16:creationId xmlns:a16="http://schemas.microsoft.com/office/drawing/2014/main" id="{9C2FF4C0-6D2E-48D3-B631-D4FEE68D6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8984" y="6170271"/>
            <a:ext cx="11220" cy="1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 descr="Apple">
            <a:extLst>
              <a:ext uri="{FF2B5EF4-FFF2-40B4-BE49-F238E27FC236}">
                <a16:creationId xmlns:a16="http://schemas.microsoft.com/office/drawing/2014/main" id="{BA7739DD-2D98-4D47-BD80-F4E8BE9BE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788" y="4706784"/>
            <a:ext cx="495549" cy="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 descr="orange-01">
            <a:extLst>
              <a:ext uri="{FF2B5EF4-FFF2-40B4-BE49-F238E27FC236}">
                <a16:creationId xmlns:a16="http://schemas.microsoft.com/office/drawing/2014/main" id="{47187EC8-0822-45CE-99BD-7D273F700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7046" y="4706784"/>
            <a:ext cx="464704" cy="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ounded Rectangle 21">
            <a:extLst>
              <a:ext uri="{FF2B5EF4-FFF2-40B4-BE49-F238E27FC236}">
                <a16:creationId xmlns:a16="http://schemas.microsoft.com/office/drawing/2014/main" id="{DB31AC4B-4BEF-49D1-B121-4C58C25F37B9}"/>
              </a:ext>
            </a:extLst>
          </p:cNvPr>
          <p:cNvSpPr/>
          <p:nvPr/>
        </p:nvSpPr>
        <p:spPr bwMode="auto">
          <a:xfrm>
            <a:off x="1489392" y="4660281"/>
            <a:ext cx="1098550" cy="563562"/>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buFont typeface="Arial" panose="020B0604020202020204" pitchFamily="34" charset="0"/>
              <a:buNone/>
              <a:defRPr/>
            </a:pPr>
            <a:endParaRPr lang="en-SG" altLang="en-US">
              <a:solidFill>
                <a:srgbClr val="FFFFFF"/>
              </a:solidFill>
            </a:endParaRPr>
          </a:p>
        </p:txBody>
      </p:sp>
      <p:sp>
        <p:nvSpPr>
          <p:cNvPr id="31" name="Rounded Rectangle 24">
            <a:extLst>
              <a:ext uri="{FF2B5EF4-FFF2-40B4-BE49-F238E27FC236}">
                <a16:creationId xmlns:a16="http://schemas.microsoft.com/office/drawing/2014/main" id="{91829632-9EC3-434C-98DA-14DBD8DCC946}"/>
              </a:ext>
            </a:extLst>
          </p:cNvPr>
          <p:cNvSpPr/>
          <p:nvPr/>
        </p:nvSpPr>
        <p:spPr bwMode="auto">
          <a:xfrm>
            <a:off x="2795904" y="4660281"/>
            <a:ext cx="1195388" cy="563562"/>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buFont typeface="Arial" panose="020B0604020202020204" pitchFamily="34" charset="0"/>
              <a:buNone/>
              <a:defRPr/>
            </a:pPr>
            <a:endParaRPr lang="en-SG" altLang="en-US">
              <a:solidFill>
                <a:srgbClr val="FFFFFF"/>
              </a:solidFill>
            </a:endParaRPr>
          </a:p>
        </p:txBody>
      </p:sp>
      <p:sp>
        <p:nvSpPr>
          <p:cNvPr id="32" name="Rounded Rectangular Callout 25">
            <a:extLst>
              <a:ext uri="{FF2B5EF4-FFF2-40B4-BE49-F238E27FC236}">
                <a16:creationId xmlns:a16="http://schemas.microsoft.com/office/drawing/2014/main" id="{8277392C-9762-4887-B293-10601EEA716F}"/>
              </a:ext>
            </a:extLst>
          </p:cNvPr>
          <p:cNvSpPr/>
          <p:nvPr/>
        </p:nvSpPr>
        <p:spPr bwMode="auto">
          <a:xfrm>
            <a:off x="1371917" y="4561856"/>
            <a:ext cx="2705100" cy="1028700"/>
          </a:xfrm>
          <a:prstGeom prst="wedgeRoundRectCallou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buFont typeface="Arial" panose="020B0604020202020204" pitchFamily="34" charset="0"/>
              <a:buNone/>
              <a:defRPr/>
            </a:pPr>
            <a:endParaRPr lang="en-SG" altLang="en-US">
              <a:solidFill>
                <a:srgbClr val="FFFFFF"/>
              </a:solidFill>
            </a:endParaRPr>
          </a:p>
        </p:txBody>
      </p:sp>
      <p:sp>
        <p:nvSpPr>
          <p:cNvPr id="33" name="TextBox 18">
            <a:extLst>
              <a:ext uri="{FF2B5EF4-FFF2-40B4-BE49-F238E27FC236}">
                <a16:creationId xmlns:a16="http://schemas.microsoft.com/office/drawing/2014/main" id="{D53D0872-E4AD-4858-83FA-B3371CE7B999}"/>
              </a:ext>
            </a:extLst>
          </p:cNvPr>
          <p:cNvSpPr txBox="1">
            <a:spLocks noChangeArrowheads="1"/>
          </p:cNvSpPr>
          <p:nvPr/>
        </p:nvSpPr>
        <p:spPr bwMode="auto">
          <a:xfrm>
            <a:off x="1433223" y="5191107"/>
            <a:ext cx="1188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solidFill>
                  <a:srgbClr val="FF0000"/>
                </a:solidFill>
                <a:latin typeface="+mn-lt"/>
              </a:rPr>
              <a:t>domain A</a:t>
            </a:r>
            <a:endParaRPr lang="en-SG" altLang="en-US" sz="2000" dirty="0">
              <a:solidFill>
                <a:srgbClr val="FF0000"/>
              </a:solidFill>
              <a:latin typeface="+mn-lt"/>
            </a:endParaRPr>
          </a:p>
        </p:txBody>
      </p:sp>
      <p:sp>
        <p:nvSpPr>
          <p:cNvPr id="34" name="TextBox 19">
            <a:extLst>
              <a:ext uri="{FF2B5EF4-FFF2-40B4-BE49-F238E27FC236}">
                <a16:creationId xmlns:a16="http://schemas.microsoft.com/office/drawing/2014/main" id="{F2DC3CB2-C47D-470F-A051-A7943EA15C3A}"/>
              </a:ext>
            </a:extLst>
          </p:cNvPr>
          <p:cNvSpPr txBox="1">
            <a:spLocks noChangeArrowheads="1"/>
          </p:cNvSpPr>
          <p:nvPr/>
        </p:nvSpPr>
        <p:spPr bwMode="auto">
          <a:xfrm>
            <a:off x="2818301" y="5191107"/>
            <a:ext cx="1188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solidFill>
                  <a:srgbClr val="FF0000"/>
                </a:solidFill>
                <a:latin typeface="+mn-lt"/>
              </a:rPr>
              <a:t>domain B</a:t>
            </a:r>
            <a:endParaRPr lang="en-SG" altLang="en-US" sz="2000" dirty="0">
              <a:solidFill>
                <a:srgbClr val="FF0000"/>
              </a:solidFill>
              <a:latin typeface="+mn-lt"/>
            </a:endParaRPr>
          </a:p>
        </p:txBody>
      </p:sp>
      <p:sp>
        <p:nvSpPr>
          <p:cNvPr id="35" name="TextBox 20">
            <a:extLst>
              <a:ext uri="{FF2B5EF4-FFF2-40B4-BE49-F238E27FC236}">
                <a16:creationId xmlns:a16="http://schemas.microsoft.com/office/drawing/2014/main" id="{B2D841DD-AC5E-4DE2-A910-37E2AAF1B4A9}"/>
              </a:ext>
            </a:extLst>
          </p:cNvPr>
          <p:cNvSpPr txBox="1">
            <a:spLocks noChangeArrowheads="1"/>
          </p:cNvSpPr>
          <p:nvPr/>
        </p:nvSpPr>
        <p:spPr bwMode="auto">
          <a:xfrm>
            <a:off x="1441712" y="5736282"/>
            <a:ext cx="2598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Times New Roman" panose="02020603050405020304" pitchFamily="18" charset="0"/>
                <a:cs typeface="Times New Roman" panose="02020603050405020304" pitchFamily="18" charset="0"/>
              </a:rPr>
              <a:t>multiple latent domains</a:t>
            </a:r>
            <a:endParaRPr lang="en-SG" altLang="en-US" sz="2000" dirty="0">
              <a:latin typeface="Times New Roman" panose="02020603050405020304" pitchFamily="18" charset="0"/>
              <a:cs typeface="Times New Roman" panose="02020603050405020304" pitchFamily="18" charset="0"/>
            </a:endParaRPr>
          </a:p>
        </p:txBody>
      </p:sp>
      <p:sp>
        <p:nvSpPr>
          <p:cNvPr id="36" name="Rounded Rectangle 16">
            <a:extLst>
              <a:ext uri="{FF2B5EF4-FFF2-40B4-BE49-F238E27FC236}">
                <a16:creationId xmlns:a16="http://schemas.microsoft.com/office/drawing/2014/main" id="{BFFB4048-25C1-49CE-863E-60480D7CB535}"/>
              </a:ext>
            </a:extLst>
          </p:cNvPr>
          <p:cNvSpPr>
            <a:spLocks noChangeArrowheads="1"/>
          </p:cNvSpPr>
          <p:nvPr/>
        </p:nvSpPr>
        <p:spPr bwMode="auto">
          <a:xfrm>
            <a:off x="5517277" y="4815422"/>
            <a:ext cx="1956652" cy="712788"/>
          </a:xfrm>
          <a:prstGeom prst="roundRect">
            <a:avLst>
              <a:gd name="adj" fmla="val 16667"/>
            </a:avLst>
          </a:prstGeom>
          <a:solidFill>
            <a:schemeClr val="bg1">
              <a:lumMod val="75000"/>
            </a:schemeClr>
          </a:solidFill>
          <a:ln w="12700">
            <a:noFill/>
            <a:bevel/>
            <a:headEnd/>
            <a:tailEnd/>
          </a:ln>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SG" altLang="en-US" sz="2400" baseline="-25000">
              <a:solidFill>
                <a:srgbClr val="FFFFFF"/>
              </a:solidFill>
              <a:ea typeface="MS PGothic" panose="020B0600070205080204" pitchFamily="34" charset="-128"/>
            </a:endParaRPr>
          </a:p>
        </p:txBody>
      </p:sp>
      <p:sp>
        <p:nvSpPr>
          <p:cNvPr id="37" name="Rectangle 36">
            <a:extLst>
              <a:ext uri="{FF2B5EF4-FFF2-40B4-BE49-F238E27FC236}">
                <a16:creationId xmlns:a16="http://schemas.microsoft.com/office/drawing/2014/main" id="{7487C9BD-447D-4D28-9173-86AE925C3C37}"/>
              </a:ext>
            </a:extLst>
          </p:cNvPr>
          <p:cNvSpPr/>
          <p:nvPr/>
        </p:nvSpPr>
        <p:spPr>
          <a:xfrm>
            <a:off x="5504449" y="4972649"/>
            <a:ext cx="1446486" cy="400110"/>
          </a:xfrm>
          <a:prstGeom prst="rect">
            <a:avLst/>
          </a:prstGeom>
        </p:spPr>
        <p:txBody>
          <a:bodyPr wrap="none">
            <a:spAutoFit/>
          </a:bodyPr>
          <a:lstStyle/>
          <a:p>
            <a:pPr algn="ctr"/>
            <a:r>
              <a:rPr lang="en-US" altLang="zh-CN" sz="2000" dirty="0"/>
              <a:t>A or B or C </a:t>
            </a:r>
            <a:endParaRPr lang="zh-CN" altLang="en-US" sz="4000" dirty="0"/>
          </a:p>
        </p:txBody>
      </p:sp>
      <p:sp>
        <p:nvSpPr>
          <p:cNvPr id="38" name="Rectangle 37">
            <a:extLst>
              <a:ext uri="{FF2B5EF4-FFF2-40B4-BE49-F238E27FC236}">
                <a16:creationId xmlns:a16="http://schemas.microsoft.com/office/drawing/2014/main" id="{36B863ED-02E4-4F31-A38C-28E107518631}"/>
              </a:ext>
            </a:extLst>
          </p:cNvPr>
          <p:cNvSpPr/>
          <p:nvPr/>
        </p:nvSpPr>
        <p:spPr>
          <a:xfrm>
            <a:off x="6762361" y="4737172"/>
            <a:ext cx="646331" cy="646331"/>
          </a:xfrm>
          <a:prstGeom prst="rect">
            <a:avLst/>
          </a:prstGeom>
        </p:spPr>
        <p:txBody>
          <a:bodyPr wrap="none">
            <a:spAutoFit/>
          </a:bodyPr>
          <a:lstStyle/>
          <a:p>
            <a:r>
              <a:rPr lang="en-US" altLang="zh-CN" sz="3600" dirty="0"/>
              <a:t>…</a:t>
            </a:r>
            <a:endParaRPr lang="zh-CN" altLang="en-US" sz="3600" dirty="0"/>
          </a:p>
        </p:txBody>
      </p:sp>
      <p:sp>
        <p:nvSpPr>
          <p:cNvPr id="39" name="TextBox 20">
            <a:extLst>
              <a:ext uri="{FF2B5EF4-FFF2-40B4-BE49-F238E27FC236}">
                <a16:creationId xmlns:a16="http://schemas.microsoft.com/office/drawing/2014/main" id="{7D6054C6-23D5-4171-B6C9-83068CE605D1}"/>
              </a:ext>
            </a:extLst>
          </p:cNvPr>
          <p:cNvSpPr txBox="1">
            <a:spLocks noChangeArrowheads="1"/>
          </p:cNvSpPr>
          <p:nvPr/>
        </p:nvSpPr>
        <p:spPr bwMode="auto">
          <a:xfrm>
            <a:off x="5723202" y="5851779"/>
            <a:ext cx="15938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Times New Roman" panose="02020603050405020304" pitchFamily="18" charset="0"/>
                <a:cs typeface="Times New Roman" panose="02020603050405020304" pitchFamily="18" charset="0"/>
              </a:rPr>
              <a:t>target domain</a:t>
            </a:r>
            <a:endParaRPr lang="en-SG" altLang="en-US" sz="2000" dirty="0">
              <a:latin typeface="Times New Roman" panose="02020603050405020304" pitchFamily="18" charset="0"/>
              <a:cs typeface="Times New Roman" panose="02020603050405020304" pitchFamily="18" charset="0"/>
            </a:endParaRPr>
          </a:p>
        </p:txBody>
      </p:sp>
      <p:pic>
        <p:nvPicPr>
          <p:cNvPr id="40" name="Picture 39">
            <a:extLst>
              <a:ext uri="{FF2B5EF4-FFF2-40B4-BE49-F238E27FC236}">
                <a16:creationId xmlns:a16="http://schemas.microsoft.com/office/drawing/2014/main" id="{70527BFC-7134-4F60-B99C-D7B97047A3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19030" y="4704669"/>
            <a:ext cx="423537" cy="460189"/>
          </a:xfrm>
          <a:prstGeom prst="rect">
            <a:avLst/>
          </a:prstGeom>
        </p:spPr>
      </p:pic>
      <p:pic>
        <p:nvPicPr>
          <p:cNvPr id="41" name="Picture 40">
            <a:extLst>
              <a:ext uri="{FF2B5EF4-FFF2-40B4-BE49-F238E27FC236}">
                <a16:creationId xmlns:a16="http://schemas.microsoft.com/office/drawing/2014/main" id="{A8C6D9B5-394C-4A0D-AA49-CAAF6D139A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85182" y="4676215"/>
            <a:ext cx="489980" cy="538722"/>
          </a:xfrm>
          <a:prstGeom prst="rect">
            <a:avLst/>
          </a:prstGeom>
        </p:spPr>
      </p:pic>
      <p:sp>
        <p:nvSpPr>
          <p:cNvPr id="42" name="Arrow: Left-Right 41">
            <a:extLst>
              <a:ext uri="{FF2B5EF4-FFF2-40B4-BE49-F238E27FC236}">
                <a16:creationId xmlns:a16="http://schemas.microsoft.com/office/drawing/2014/main" id="{51470FF6-EB49-496A-BED0-22198832A467}"/>
              </a:ext>
            </a:extLst>
          </p:cNvPr>
          <p:cNvSpPr/>
          <p:nvPr/>
        </p:nvSpPr>
        <p:spPr>
          <a:xfrm>
            <a:off x="4099309" y="5073482"/>
            <a:ext cx="1391241" cy="205273"/>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TextBox 42">
            <a:extLst>
              <a:ext uri="{FF2B5EF4-FFF2-40B4-BE49-F238E27FC236}">
                <a16:creationId xmlns:a16="http://schemas.microsoft.com/office/drawing/2014/main" id="{FB0B1B17-4074-4D73-B3E9-3DE38550D91D}"/>
              </a:ext>
            </a:extLst>
          </p:cNvPr>
          <p:cNvSpPr txBox="1"/>
          <p:nvPr/>
        </p:nvSpPr>
        <p:spPr>
          <a:xfrm>
            <a:off x="4253755" y="4728331"/>
            <a:ext cx="1082348" cy="369332"/>
          </a:xfrm>
          <a:prstGeom prst="rect">
            <a:avLst/>
          </a:prstGeom>
          <a:noFill/>
        </p:spPr>
        <p:txBody>
          <a:bodyPr wrap="none" rtlCol="0">
            <a:spAutoFit/>
          </a:bodyPr>
          <a:lstStyle/>
          <a:p>
            <a:r>
              <a:rPr lang="en-US" altLang="zh-CN" dirty="0"/>
              <a:t>mismatch</a:t>
            </a:r>
            <a:endParaRPr lang="zh-CN" altLang="en-US" dirty="0"/>
          </a:p>
        </p:txBody>
      </p:sp>
    </p:spTree>
    <p:extLst>
      <p:ext uri="{BB962C8B-B14F-4D97-AF65-F5344CB8AC3E}">
        <p14:creationId xmlns:p14="http://schemas.microsoft.com/office/powerpoint/2010/main" val="2382359612"/>
      </p:ext>
    </p:extLst>
  </p:cSld>
  <p:clrMapOvr>
    <a:masterClrMapping/>
  </p:clrMapOvr>
  <p:transition spd="med">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mn-lt"/>
                <a:ea typeface="+mn-ea"/>
              </a:rPr>
              <a:t>Thanks!</a:t>
            </a:r>
            <a:endParaRPr lang="zh-CN" altLang="en-US" dirty="0">
              <a:latin typeface="+mn-lt"/>
              <a:ea typeface="+mn-ea"/>
            </a:endParaRPr>
          </a:p>
        </p:txBody>
      </p:sp>
    </p:spTree>
    <p:extLst>
      <p:ext uri="{BB962C8B-B14F-4D97-AF65-F5344CB8AC3E}">
        <p14:creationId xmlns:p14="http://schemas.microsoft.com/office/powerpoint/2010/main" val="136297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0786C8-D981-4217-8A0D-47DA159D4C78}"/>
              </a:ext>
            </a:extLst>
          </p:cNvPr>
          <p:cNvGrpSpPr/>
          <p:nvPr/>
        </p:nvGrpSpPr>
        <p:grpSpPr>
          <a:xfrm>
            <a:off x="3622155" y="2775794"/>
            <a:ext cx="2285699" cy="374313"/>
            <a:chOff x="1310156" y="1484067"/>
            <a:chExt cx="2285699" cy="374313"/>
          </a:xfrm>
        </p:grpSpPr>
        <p:sp>
          <p:nvSpPr>
            <p:cNvPr id="3" name="Oval 13">
              <a:extLst>
                <a:ext uri="{FF2B5EF4-FFF2-40B4-BE49-F238E27FC236}">
                  <a16:creationId xmlns:a16="http://schemas.microsoft.com/office/drawing/2014/main" id="{4FD4465C-F38A-4197-A275-889829CFFA37}"/>
                </a:ext>
              </a:extLst>
            </p:cNvPr>
            <p:cNvSpPr>
              <a:spLocks noChangeArrowheads="1"/>
            </p:cNvSpPr>
            <p:nvPr/>
          </p:nvSpPr>
          <p:spPr bwMode="auto">
            <a:xfrm>
              <a:off x="1310156" y="1646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 name="TextBox 3">
              <a:extLst>
                <a:ext uri="{FF2B5EF4-FFF2-40B4-BE49-F238E27FC236}">
                  <a16:creationId xmlns:a16="http://schemas.microsoft.com/office/drawing/2014/main" id="{19EF48FC-E990-4908-B176-DFDEFE88CAEF}"/>
                </a:ext>
              </a:extLst>
            </p:cNvPr>
            <p:cNvSpPr txBox="1"/>
            <p:nvPr/>
          </p:nvSpPr>
          <p:spPr>
            <a:xfrm>
              <a:off x="1456563" y="1489048"/>
              <a:ext cx="915635" cy="369332"/>
            </a:xfrm>
            <a:prstGeom prst="rect">
              <a:avLst/>
            </a:prstGeom>
            <a:noFill/>
          </p:spPr>
          <p:txBody>
            <a:bodyPr wrap="none" rtlCol="0">
              <a:spAutoFit/>
            </a:bodyPr>
            <a:lstStyle/>
            <a:p>
              <a:pPr algn="l"/>
              <a:r>
                <a:rPr lang="en-US" altLang="zh-CN" dirty="0"/>
                <a:t>positive</a:t>
              </a:r>
            </a:p>
          </p:txBody>
        </p:sp>
        <p:sp>
          <p:nvSpPr>
            <p:cNvPr id="5" name="TextBox 4">
              <a:extLst>
                <a:ext uri="{FF2B5EF4-FFF2-40B4-BE49-F238E27FC236}">
                  <a16:creationId xmlns:a16="http://schemas.microsoft.com/office/drawing/2014/main" id="{6BD381C7-929E-4392-9D0C-4D6A0277FC84}"/>
                </a:ext>
              </a:extLst>
            </p:cNvPr>
            <p:cNvSpPr txBox="1"/>
            <p:nvPr/>
          </p:nvSpPr>
          <p:spPr>
            <a:xfrm>
              <a:off x="2628924" y="1484067"/>
              <a:ext cx="966931" cy="369332"/>
            </a:xfrm>
            <a:prstGeom prst="rect">
              <a:avLst/>
            </a:prstGeom>
            <a:noFill/>
          </p:spPr>
          <p:txBody>
            <a:bodyPr wrap="none" rtlCol="0">
              <a:spAutoFit/>
            </a:bodyPr>
            <a:lstStyle/>
            <a:p>
              <a:pPr algn="l"/>
              <a:r>
                <a:rPr lang="en-US" altLang="zh-CN" dirty="0"/>
                <a:t>negative</a:t>
              </a:r>
            </a:p>
          </p:txBody>
        </p:sp>
        <p:sp>
          <p:nvSpPr>
            <p:cNvPr id="6" name="Oval 5">
              <a:extLst>
                <a:ext uri="{FF2B5EF4-FFF2-40B4-BE49-F238E27FC236}">
                  <a16:creationId xmlns:a16="http://schemas.microsoft.com/office/drawing/2014/main" id="{2DC06DEF-0F7C-4C23-89F6-E8FFA3077E02}"/>
                </a:ext>
              </a:extLst>
            </p:cNvPr>
            <p:cNvSpPr>
              <a:spLocks noChangeArrowheads="1"/>
            </p:cNvSpPr>
            <p:nvPr/>
          </p:nvSpPr>
          <p:spPr bwMode="auto">
            <a:xfrm>
              <a:off x="2497302" y="163969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grpSp>
        <p:nvGrpSpPr>
          <p:cNvPr id="7" name="Group 6">
            <a:extLst>
              <a:ext uri="{FF2B5EF4-FFF2-40B4-BE49-F238E27FC236}">
                <a16:creationId xmlns:a16="http://schemas.microsoft.com/office/drawing/2014/main" id="{1D519D22-5578-4F96-B215-D51D00C539B8}"/>
              </a:ext>
            </a:extLst>
          </p:cNvPr>
          <p:cNvGrpSpPr/>
          <p:nvPr/>
        </p:nvGrpSpPr>
        <p:grpSpPr>
          <a:xfrm>
            <a:off x="3931765" y="3551353"/>
            <a:ext cx="1666482" cy="2123786"/>
            <a:chOff x="1655621" y="3566804"/>
            <a:chExt cx="1666482" cy="2123786"/>
          </a:xfrm>
        </p:grpSpPr>
        <p:sp>
          <p:nvSpPr>
            <p:cNvPr id="8" name="Oval 8">
              <a:extLst>
                <a:ext uri="{FF2B5EF4-FFF2-40B4-BE49-F238E27FC236}">
                  <a16:creationId xmlns:a16="http://schemas.microsoft.com/office/drawing/2014/main" id="{B72F5C23-59AA-425B-B516-0BD8BE10AA91}"/>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9" name="Oval 9">
              <a:extLst>
                <a:ext uri="{FF2B5EF4-FFF2-40B4-BE49-F238E27FC236}">
                  <a16:creationId xmlns:a16="http://schemas.microsoft.com/office/drawing/2014/main" id="{1C36AA3B-DF7C-4CDA-9972-2437DD68CF36}"/>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0" name="Oval 10">
              <a:extLst>
                <a:ext uri="{FF2B5EF4-FFF2-40B4-BE49-F238E27FC236}">
                  <a16:creationId xmlns:a16="http://schemas.microsoft.com/office/drawing/2014/main" id="{CA790FDA-489B-4B53-BE1D-75352EFBC574}"/>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 name="Oval 11">
              <a:extLst>
                <a:ext uri="{FF2B5EF4-FFF2-40B4-BE49-F238E27FC236}">
                  <a16:creationId xmlns:a16="http://schemas.microsoft.com/office/drawing/2014/main" id="{E2D262CB-A301-4159-A32F-9D8576CF070D}"/>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2" name="Oval 12">
              <a:extLst>
                <a:ext uri="{FF2B5EF4-FFF2-40B4-BE49-F238E27FC236}">
                  <a16:creationId xmlns:a16="http://schemas.microsoft.com/office/drawing/2014/main" id="{1ACACB5D-8641-40D0-AFEC-525B5402945E}"/>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3" name="Oval 13">
              <a:extLst>
                <a:ext uri="{FF2B5EF4-FFF2-40B4-BE49-F238E27FC236}">
                  <a16:creationId xmlns:a16="http://schemas.microsoft.com/office/drawing/2014/main" id="{394230B3-884B-41F9-AABA-8584387DA2EA}"/>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4" name="Oval 14">
              <a:extLst>
                <a:ext uri="{FF2B5EF4-FFF2-40B4-BE49-F238E27FC236}">
                  <a16:creationId xmlns:a16="http://schemas.microsoft.com/office/drawing/2014/main" id="{11C54114-9B99-48A9-86A2-418B265A7FC4}"/>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5" name="Oval 15">
              <a:extLst>
                <a:ext uri="{FF2B5EF4-FFF2-40B4-BE49-F238E27FC236}">
                  <a16:creationId xmlns:a16="http://schemas.microsoft.com/office/drawing/2014/main" id="{47566C73-05E5-4062-9ADF-8FF2FBB7610C}"/>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6" name="Oval 28">
              <a:extLst>
                <a:ext uri="{FF2B5EF4-FFF2-40B4-BE49-F238E27FC236}">
                  <a16:creationId xmlns:a16="http://schemas.microsoft.com/office/drawing/2014/main" id="{F493F13B-37C4-46F4-9882-30DC91FE1E88}"/>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17" name="TextBox 33">
              <a:extLst>
                <a:ext uri="{FF2B5EF4-FFF2-40B4-BE49-F238E27FC236}">
                  <a16:creationId xmlns:a16="http://schemas.microsoft.com/office/drawing/2014/main" id="{4229E365-19FD-4C3B-BE83-75E882A97079}"/>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18" name="Oval 8">
              <a:extLst>
                <a:ext uri="{FF2B5EF4-FFF2-40B4-BE49-F238E27FC236}">
                  <a16:creationId xmlns:a16="http://schemas.microsoft.com/office/drawing/2014/main" id="{9C1FA176-C5EF-4FE7-B7B9-6F87C4E651F8}"/>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9" name="Oval 11">
              <a:extLst>
                <a:ext uri="{FF2B5EF4-FFF2-40B4-BE49-F238E27FC236}">
                  <a16:creationId xmlns:a16="http://schemas.microsoft.com/office/drawing/2014/main" id="{3CF34F41-A59C-461D-8ED6-2BBBB2C1D00C}"/>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0" name="Oval 14">
              <a:extLst>
                <a:ext uri="{FF2B5EF4-FFF2-40B4-BE49-F238E27FC236}">
                  <a16:creationId xmlns:a16="http://schemas.microsoft.com/office/drawing/2014/main" id="{05DC44FC-F978-4A71-8E8B-FE4357310BEF}"/>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1" name="TextBox 33">
              <a:extLst>
                <a:ext uri="{FF2B5EF4-FFF2-40B4-BE49-F238E27FC236}">
                  <a16:creationId xmlns:a16="http://schemas.microsoft.com/office/drawing/2014/main" id="{766E5327-075A-4E39-8DFC-ACAB7D36EB8D}"/>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22" name="Oval 8">
              <a:extLst>
                <a:ext uri="{FF2B5EF4-FFF2-40B4-BE49-F238E27FC236}">
                  <a16:creationId xmlns:a16="http://schemas.microsoft.com/office/drawing/2014/main" id="{20FAC545-F325-4AA9-AB9F-7025E10CD2BE}"/>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3" name="Oval 14">
              <a:extLst>
                <a:ext uri="{FF2B5EF4-FFF2-40B4-BE49-F238E27FC236}">
                  <a16:creationId xmlns:a16="http://schemas.microsoft.com/office/drawing/2014/main" id="{52F49001-2E3F-465E-8B7A-F0A12EC67731}"/>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4" name="Oval 14">
              <a:extLst>
                <a:ext uri="{FF2B5EF4-FFF2-40B4-BE49-F238E27FC236}">
                  <a16:creationId xmlns:a16="http://schemas.microsoft.com/office/drawing/2014/main" id="{8D7D341D-C640-4D12-879F-A602FC0DA29B}"/>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5" name="Oval 8">
              <a:extLst>
                <a:ext uri="{FF2B5EF4-FFF2-40B4-BE49-F238E27FC236}">
                  <a16:creationId xmlns:a16="http://schemas.microsoft.com/office/drawing/2014/main" id="{74611C59-5317-437D-BC36-68C0C3F4B2C4}"/>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6" name="Oval 11">
              <a:extLst>
                <a:ext uri="{FF2B5EF4-FFF2-40B4-BE49-F238E27FC236}">
                  <a16:creationId xmlns:a16="http://schemas.microsoft.com/office/drawing/2014/main" id="{90B9C937-2BB2-4CF1-ABFC-B0EEA14B1D57}"/>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7" name="Oval 12">
              <a:extLst>
                <a:ext uri="{FF2B5EF4-FFF2-40B4-BE49-F238E27FC236}">
                  <a16:creationId xmlns:a16="http://schemas.microsoft.com/office/drawing/2014/main" id="{578E2403-0174-4E82-9421-120E34030277}"/>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8" name="Oval 8">
              <a:extLst>
                <a:ext uri="{FF2B5EF4-FFF2-40B4-BE49-F238E27FC236}">
                  <a16:creationId xmlns:a16="http://schemas.microsoft.com/office/drawing/2014/main" id="{892887C9-3E3D-4AB1-AA6E-1604AF53E258}"/>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30" name="TextBox 29">
            <a:extLst>
              <a:ext uri="{FF2B5EF4-FFF2-40B4-BE49-F238E27FC236}">
                <a16:creationId xmlns:a16="http://schemas.microsoft.com/office/drawing/2014/main" id="{1BE93D0A-3577-4C9F-9F53-0D10CDFDE798}"/>
              </a:ext>
            </a:extLst>
          </p:cNvPr>
          <p:cNvSpPr txBox="1"/>
          <p:nvPr/>
        </p:nvSpPr>
        <p:spPr>
          <a:xfrm flipH="1">
            <a:off x="1101312" y="2040016"/>
            <a:ext cx="7406172" cy="400110"/>
          </a:xfrm>
          <a:prstGeom prst="rect">
            <a:avLst/>
          </a:prstGeom>
          <a:noFill/>
        </p:spPr>
        <p:txBody>
          <a:bodyPr wrap="square" rtlCol="0">
            <a:spAutoFit/>
          </a:bodyPr>
          <a:lstStyle/>
          <a:p>
            <a:pPr algn="l"/>
            <a:r>
              <a:rPr lang="en-US" altLang="zh-CN" sz="2000" dirty="0"/>
              <a:t>Learn a classifier to separate positive samples from negative samples.</a:t>
            </a:r>
            <a:endParaRPr lang="zh-CN" altLang="en-US" sz="2000" dirty="0" err="1"/>
          </a:p>
        </p:txBody>
      </p:sp>
      <p:sp>
        <p:nvSpPr>
          <p:cNvPr id="31" name="TextBox 30">
            <a:extLst>
              <a:ext uri="{FF2B5EF4-FFF2-40B4-BE49-F238E27FC236}">
                <a16:creationId xmlns:a16="http://schemas.microsoft.com/office/drawing/2014/main" id="{42DCC97E-3E0C-493B-BE5B-3DAB13F99C58}"/>
              </a:ext>
            </a:extLst>
          </p:cNvPr>
          <p:cNvSpPr txBox="1"/>
          <p:nvPr/>
        </p:nvSpPr>
        <p:spPr>
          <a:xfrm flipH="1">
            <a:off x="3557105" y="1080000"/>
            <a:ext cx="2029790" cy="461665"/>
          </a:xfrm>
          <a:prstGeom prst="rect">
            <a:avLst/>
          </a:prstGeom>
          <a:noFill/>
        </p:spPr>
        <p:txBody>
          <a:bodyPr wrap="square" rtlCol="0">
            <a:spAutoFit/>
          </a:bodyPr>
          <a:lstStyle/>
          <a:p>
            <a:pPr algn="l"/>
            <a:r>
              <a:rPr lang="en-US" altLang="zh-CN" sz="2400" dirty="0"/>
              <a:t>Classification</a:t>
            </a:r>
            <a:endParaRPr lang="zh-CN" altLang="en-US" sz="2400" dirty="0" err="1"/>
          </a:p>
        </p:txBody>
      </p:sp>
      <p:sp>
        <p:nvSpPr>
          <p:cNvPr id="32" name="TextBox 31">
            <a:extLst>
              <a:ext uri="{FF2B5EF4-FFF2-40B4-BE49-F238E27FC236}">
                <a16:creationId xmlns:a16="http://schemas.microsoft.com/office/drawing/2014/main" id="{6FAF8B22-A5EB-45D5-9FA4-FB7C4FF88CC0}"/>
              </a:ext>
            </a:extLst>
          </p:cNvPr>
          <p:cNvSpPr txBox="1"/>
          <p:nvPr/>
        </p:nvSpPr>
        <p:spPr>
          <a:xfrm>
            <a:off x="3185958" y="3462996"/>
            <a:ext cx="691279" cy="369332"/>
          </a:xfrm>
          <a:prstGeom prst="rect">
            <a:avLst/>
          </a:prstGeom>
          <a:noFill/>
        </p:spPr>
        <p:txBody>
          <a:bodyPr wrap="none" rtlCol="0">
            <a:spAutoFit/>
          </a:bodyPr>
          <a:lstStyle/>
          <a:p>
            <a:pPr algn="l"/>
            <a:r>
              <a:rPr lang="en-US" altLang="zh-CN" dirty="0"/>
              <a:t>Set A</a:t>
            </a:r>
            <a:endParaRPr lang="zh-CN" altLang="en-US" dirty="0" err="1"/>
          </a:p>
        </p:txBody>
      </p:sp>
    </p:spTree>
    <p:extLst>
      <p:ext uri="{BB962C8B-B14F-4D97-AF65-F5344CB8AC3E}">
        <p14:creationId xmlns:p14="http://schemas.microsoft.com/office/powerpoint/2010/main" val="4194431744"/>
      </p:ext>
    </p:extLst>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887421-B4F2-4C96-91EE-CC222625D243}"/>
              </a:ext>
            </a:extLst>
          </p:cNvPr>
          <p:cNvSpPr txBox="1"/>
          <p:nvPr/>
        </p:nvSpPr>
        <p:spPr>
          <a:xfrm>
            <a:off x="4206355" y="1080000"/>
            <a:ext cx="731290" cy="461665"/>
          </a:xfrm>
          <a:prstGeom prst="rect">
            <a:avLst/>
          </a:prstGeom>
          <a:noFill/>
        </p:spPr>
        <p:txBody>
          <a:bodyPr wrap="none" rtlCol="0">
            <a:spAutoFit/>
          </a:bodyPr>
          <a:lstStyle/>
          <a:p>
            <a:pPr algn="l"/>
            <a:r>
              <a:rPr lang="en-US" altLang="zh-CN" sz="2400" dirty="0"/>
              <a:t>Bias</a:t>
            </a:r>
            <a:endParaRPr lang="zh-CN" altLang="en-US" sz="2400" dirty="0" err="1"/>
          </a:p>
        </p:txBody>
      </p:sp>
      <p:grpSp>
        <p:nvGrpSpPr>
          <p:cNvPr id="32" name="Group 31">
            <a:extLst>
              <a:ext uri="{FF2B5EF4-FFF2-40B4-BE49-F238E27FC236}">
                <a16:creationId xmlns:a16="http://schemas.microsoft.com/office/drawing/2014/main" id="{A357A21D-7080-46A5-AE7A-982EA325CB2E}"/>
              </a:ext>
            </a:extLst>
          </p:cNvPr>
          <p:cNvGrpSpPr/>
          <p:nvPr/>
        </p:nvGrpSpPr>
        <p:grpSpPr>
          <a:xfrm>
            <a:off x="3931765" y="3551353"/>
            <a:ext cx="1666482" cy="2123786"/>
            <a:chOff x="1655621" y="3566804"/>
            <a:chExt cx="1666482" cy="2123786"/>
          </a:xfrm>
        </p:grpSpPr>
        <p:sp>
          <p:nvSpPr>
            <p:cNvPr id="33" name="Oval 8 2">
              <a:extLst>
                <a:ext uri="{FF2B5EF4-FFF2-40B4-BE49-F238E27FC236}">
                  <a16:creationId xmlns:a16="http://schemas.microsoft.com/office/drawing/2014/main" id="{928D2195-A861-4F2F-ACC4-0C215EF5EC5A}"/>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4" name="Oval 9">
              <a:extLst>
                <a:ext uri="{FF2B5EF4-FFF2-40B4-BE49-F238E27FC236}">
                  <a16:creationId xmlns:a16="http://schemas.microsoft.com/office/drawing/2014/main" id="{C5A4FAEE-F4C4-454D-B578-B87EEEE176BD}"/>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5" name="Oval 10">
              <a:extLst>
                <a:ext uri="{FF2B5EF4-FFF2-40B4-BE49-F238E27FC236}">
                  <a16:creationId xmlns:a16="http://schemas.microsoft.com/office/drawing/2014/main" id="{F4DAF368-DB54-4ECC-A22C-E9E58E222BD2}"/>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6" name="Oval 11 1">
              <a:extLst>
                <a:ext uri="{FF2B5EF4-FFF2-40B4-BE49-F238E27FC236}">
                  <a16:creationId xmlns:a16="http://schemas.microsoft.com/office/drawing/2014/main" id="{38A3C654-464D-4BA7-8F06-AD6DB3387CD2}"/>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37" name="Oval 12 1">
              <a:extLst>
                <a:ext uri="{FF2B5EF4-FFF2-40B4-BE49-F238E27FC236}">
                  <a16:creationId xmlns:a16="http://schemas.microsoft.com/office/drawing/2014/main" id="{608E7278-5F57-4703-B704-5EDB2D70834B}"/>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8" name="Oval 13 2">
              <a:extLst>
                <a:ext uri="{FF2B5EF4-FFF2-40B4-BE49-F238E27FC236}">
                  <a16:creationId xmlns:a16="http://schemas.microsoft.com/office/drawing/2014/main" id="{91D5C79D-80B3-4919-9BF9-319533C70F2F}"/>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9" name="Oval 14 1">
              <a:extLst>
                <a:ext uri="{FF2B5EF4-FFF2-40B4-BE49-F238E27FC236}">
                  <a16:creationId xmlns:a16="http://schemas.microsoft.com/office/drawing/2014/main" id="{9637421E-8C17-4074-A123-47D984E0BA68}"/>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0" name="Oval 15">
              <a:extLst>
                <a:ext uri="{FF2B5EF4-FFF2-40B4-BE49-F238E27FC236}">
                  <a16:creationId xmlns:a16="http://schemas.microsoft.com/office/drawing/2014/main" id="{7D68A24E-8DB6-486A-BF21-460A544D6647}"/>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1" name="Oval 28">
              <a:extLst>
                <a:ext uri="{FF2B5EF4-FFF2-40B4-BE49-F238E27FC236}">
                  <a16:creationId xmlns:a16="http://schemas.microsoft.com/office/drawing/2014/main" id="{762A71D0-EFD2-4B66-9862-320C594E8236}"/>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42" name="TextBox 33 1">
              <a:extLst>
                <a:ext uri="{FF2B5EF4-FFF2-40B4-BE49-F238E27FC236}">
                  <a16:creationId xmlns:a16="http://schemas.microsoft.com/office/drawing/2014/main" id="{9BB9CAD3-2A28-47C3-8389-8552A07423FC}"/>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43" name="Oval 8 3">
              <a:extLst>
                <a:ext uri="{FF2B5EF4-FFF2-40B4-BE49-F238E27FC236}">
                  <a16:creationId xmlns:a16="http://schemas.microsoft.com/office/drawing/2014/main" id="{B4C2CF9E-5DA1-4359-AF29-025BFB30CAFF}"/>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4" name="Oval 11 2">
              <a:extLst>
                <a:ext uri="{FF2B5EF4-FFF2-40B4-BE49-F238E27FC236}">
                  <a16:creationId xmlns:a16="http://schemas.microsoft.com/office/drawing/2014/main" id="{9E55FB83-5C22-49F1-B6F2-07500E02FDE9}"/>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5" name="Oval 14 2">
              <a:extLst>
                <a:ext uri="{FF2B5EF4-FFF2-40B4-BE49-F238E27FC236}">
                  <a16:creationId xmlns:a16="http://schemas.microsoft.com/office/drawing/2014/main" id="{5606043A-1A94-44CE-B4C6-C5B86FC583F6}"/>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6" name="TextBox 33 2">
              <a:extLst>
                <a:ext uri="{FF2B5EF4-FFF2-40B4-BE49-F238E27FC236}">
                  <a16:creationId xmlns:a16="http://schemas.microsoft.com/office/drawing/2014/main" id="{1784247F-332D-4D53-9B2A-2FA523810D12}"/>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47" name="Oval 8 4">
              <a:extLst>
                <a:ext uri="{FF2B5EF4-FFF2-40B4-BE49-F238E27FC236}">
                  <a16:creationId xmlns:a16="http://schemas.microsoft.com/office/drawing/2014/main" id="{6329395B-52A2-4DAC-9284-23E0DDA6582A}"/>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8" name="Oval 14 3">
              <a:extLst>
                <a:ext uri="{FF2B5EF4-FFF2-40B4-BE49-F238E27FC236}">
                  <a16:creationId xmlns:a16="http://schemas.microsoft.com/office/drawing/2014/main" id="{698D5D33-B4A4-4FD6-98CE-25978D408A90}"/>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9" name="Oval 14 4">
              <a:extLst>
                <a:ext uri="{FF2B5EF4-FFF2-40B4-BE49-F238E27FC236}">
                  <a16:creationId xmlns:a16="http://schemas.microsoft.com/office/drawing/2014/main" id="{85E83146-AA2D-4850-B0EB-2ACABFBACED5}"/>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0" name="Oval 8 5">
              <a:extLst>
                <a:ext uri="{FF2B5EF4-FFF2-40B4-BE49-F238E27FC236}">
                  <a16:creationId xmlns:a16="http://schemas.microsoft.com/office/drawing/2014/main" id="{9F1F3416-5FC8-470D-BE75-E62AC0794DE5}"/>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1" name="Oval 11 3">
              <a:extLst>
                <a:ext uri="{FF2B5EF4-FFF2-40B4-BE49-F238E27FC236}">
                  <a16:creationId xmlns:a16="http://schemas.microsoft.com/office/drawing/2014/main" id="{EA92FD11-BC7A-4EF0-B91C-6752229324F3}"/>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52" name="Oval 12 2">
              <a:extLst>
                <a:ext uri="{FF2B5EF4-FFF2-40B4-BE49-F238E27FC236}">
                  <a16:creationId xmlns:a16="http://schemas.microsoft.com/office/drawing/2014/main" id="{20A3B082-49BA-4A54-978F-AF5F79D5A516}"/>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3" name="Oval 8 6">
              <a:extLst>
                <a:ext uri="{FF2B5EF4-FFF2-40B4-BE49-F238E27FC236}">
                  <a16:creationId xmlns:a16="http://schemas.microsoft.com/office/drawing/2014/main" id="{646D09F0-52ED-4152-938A-F8D06F721B31}"/>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cxnSp>
        <p:nvCxnSpPr>
          <p:cNvPr id="54" name="Straight Connector 53">
            <a:extLst>
              <a:ext uri="{FF2B5EF4-FFF2-40B4-BE49-F238E27FC236}">
                <a16:creationId xmlns:a16="http://schemas.microsoft.com/office/drawing/2014/main" id="{2D005DF5-76D5-4971-B5F6-333ECD6E15CC}"/>
              </a:ext>
            </a:extLst>
          </p:cNvPr>
          <p:cNvCxnSpPr>
            <a:cxnSpLocks/>
          </p:cNvCxnSpPr>
          <p:nvPr/>
        </p:nvCxnSpPr>
        <p:spPr>
          <a:xfrm>
            <a:off x="3831760" y="4771045"/>
            <a:ext cx="1894337" cy="507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C3E18F49-D015-47F2-BF80-2E8168EB5B1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095698" y="4495366"/>
            <a:ext cx="185143" cy="182857"/>
          </a:xfrm>
          <a:prstGeom prst="rect">
            <a:avLst/>
          </a:prstGeom>
        </p:spPr>
      </p:pic>
      <p:pic>
        <p:nvPicPr>
          <p:cNvPr id="65" name="Picture 64">
            <a:extLst>
              <a:ext uri="{FF2B5EF4-FFF2-40B4-BE49-F238E27FC236}">
                <a16:creationId xmlns:a16="http://schemas.microsoft.com/office/drawing/2014/main" id="{C510DA29-EF91-421D-A27B-BCC789FC46C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00698" y="4240259"/>
            <a:ext cx="185143" cy="182857"/>
          </a:xfrm>
          <a:prstGeom prst="rect">
            <a:avLst/>
          </a:prstGeom>
        </p:spPr>
      </p:pic>
      <p:pic>
        <p:nvPicPr>
          <p:cNvPr id="66" name="Picture 65">
            <a:extLst>
              <a:ext uri="{FF2B5EF4-FFF2-40B4-BE49-F238E27FC236}">
                <a16:creationId xmlns:a16="http://schemas.microsoft.com/office/drawing/2014/main" id="{6B21A04C-BD84-4837-BF7E-1390295A16ED}"/>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4789980" y="4541377"/>
            <a:ext cx="185143" cy="182857"/>
          </a:xfrm>
          <a:prstGeom prst="rect">
            <a:avLst/>
          </a:prstGeom>
        </p:spPr>
      </p:pic>
      <p:pic>
        <p:nvPicPr>
          <p:cNvPr id="67" name="Picture 66">
            <a:extLst>
              <a:ext uri="{FF2B5EF4-FFF2-40B4-BE49-F238E27FC236}">
                <a16:creationId xmlns:a16="http://schemas.microsoft.com/office/drawing/2014/main" id="{190382BF-E2E0-4BAF-9746-0933E60016D1}"/>
              </a:ext>
            </a:extLst>
          </p:cNvPr>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5039505" y="4605113"/>
            <a:ext cx="185143" cy="182857"/>
          </a:xfrm>
          <a:prstGeom prst="rect">
            <a:avLst/>
          </a:prstGeom>
        </p:spPr>
      </p:pic>
      <p:grpSp>
        <p:nvGrpSpPr>
          <p:cNvPr id="68" name="Group 67">
            <a:extLst>
              <a:ext uri="{FF2B5EF4-FFF2-40B4-BE49-F238E27FC236}">
                <a16:creationId xmlns:a16="http://schemas.microsoft.com/office/drawing/2014/main" id="{E8852C68-7296-4ACC-8A67-F75BE2B0C376}"/>
              </a:ext>
            </a:extLst>
          </p:cNvPr>
          <p:cNvGrpSpPr/>
          <p:nvPr/>
        </p:nvGrpSpPr>
        <p:grpSpPr>
          <a:xfrm>
            <a:off x="3622155" y="2775794"/>
            <a:ext cx="2285699" cy="374313"/>
            <a:chOff x="1310156" y="1484067"/>
            <a:chExt cx="2285699" cy="374313"/>
          </a:xfrm>
        </p:grpSpPr>
        <p:sp>
          <p:nvSpPr>
            <p:cNvPr id="69" name="Oval 13">
              <a:extLst>
                <a:ext uri="{FF2B5EF4-FFF2-40B4-BE49-F238E27FC236}">
                  <a16:creationId xmlns:a16="http://schemas.microsoft.com/office/drawing/2014/main" id="{8E8496E3-7722-40A7-BF69-6A34964F71ED}"/>
                </a:ext>
              </a:extLst>
            </p:cNvPr>
            <p:cNvSpPr>
              <a:spLocks noChangeArrowheads="1"/>
            </p:cNvSpPr>
            <p:nvPr/>
          </p:nvSpPr>
          <p:spPr bwMode="auto">
            <a:xfrm>
              <a:off x="1310156" y="1646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0" name="TextBox 69">
              <a:extLst>
                <a:ext uri="{FF2B5EF4-FFF2-40B4-BE49-F238E27FC236}">
                  <a16:creationId xmlns:a16="http://schemas.microsoft.com/office/drawing/2014/main" id="{C1D6222A-2889-44C5-8451-BBE964EA3FB7}"/>
                </a:ext>
              </a:extLst>
            </p:cNvPr>
            <p:cNvSpPr txBox="1"/>
            <p:nvPr/>
          </p:nvSpPr>
          <p:spPr>
            <a:xfrm>
              <a:off x="1456563" y="1489048"/>
              <a:ext cx="915635" cy="369332"/>
            </a:xfrm>
            <a:prstGeom prst="rect">
              <a:avLst/>
            </a:prstGeom>
            <a:noFill/>
          </p:spPr>
          <p:txBody>
            <a:bodyPr wrap="none" rtlCol="0">
              <a:spAutoFit/>
            </a:bodyPr>
            <a:lstStyle/>
            <a:p>
              <a:pPr algn="l"/>
              <a:r>
                <a:rPr lang="en-US" altLang="zh-CN" dirty="0"/>
                <a:t>positive</a:t>
              </a:r>
            </a:p>
          </p:txBody>
        </p:sp>
        <p:sp>
          <p:nvSpPr>
            <p:cNvPr id="71" name="TextBox 70">
              <a:extLst>
                <a:ext uri="{FF2B5EF4-FFF2-40B4-BE49-F238E27FC236}">
                  <a16:creationId xmlns:a16="http://schemas.microsoft.com/office/drawing/2014/main" id="{FED31929-B624-4DAC-8392-485A2227FBA7}"/>
                </a:ext>
              </a:extLst>
            </p:cNvPr>
            <p:cNvSpPr txBox="1"/>
            <p:nvPr/>
          </p:nvSpPr>
          <p:spPr>
            <a:xfrm>
              <a:off x="2628924" y="1484067"/>
              <a:ext cx="966931" cy="369332"/>
            </a:xfrm>
            <a:prstGeom prst="rect">
              <a:avLst/>
            </a:prstGeom>
            <a:noFill/>
          </p:spPr>
          <p:txBody>
            <a:bodyPr wrap="none" rtlCol="0">
              <a:spAutoFit/>
            </a:bodyPr>
            <a:lstStyle/>
            <a:p>
              <a:pPr algn="l"/>
              <a:r>
                <a:rPr lang="en-US" altLang="zh-CN" dirty="0"/>
                <a:t>negative</a:t>
              </a:r>
            </a:p>
          </p:txBody>
        </p:sp>
        <p:sp>
          <p:nvSpPr>
            <p:cNvPr id="72" name="Oval 71">
              <a:extLst>
                <a:ext uri="{FF2B5EF4-FFF2-40B4-BE49-F238E27FC236}">
                  <a16:creationId xmlns:a16="http://schemas.microsoft.com/office/drawing/2014/main" id="{66BD893F-851C-44FA-8B39-D91C3C9A4C05}"/>
                </a:ext>
              </a:extLst>
            </p:cNvPr>
            <p:cNvSpPr>
              <a:spLocks noChangeArrowheads="1"/>
            </p:cNvSpPr>
            <p:nvPr/>
          </p:nvSpPr>
          <p:spPr bwMode="auto">
            <a:xfrm>
              <a:off x="2497302" y="163969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73" name="TextBox 72">
            <a:extLst>
              <a:ext uri="{FF2B5EF4-FFF2-40B4-BE49-F238E27FC236}">
                <a16:creationId xmlns:a16="http://schemas.microsoft.com/office/drawing/2014/main" id="{0E4BD70E-EACF-4B31-AA5C-9021B4EBF96F}"/>
              </a:ext>
            </a:extLst>
          </p:cNvPr>
          <p:cNvSpPr txBox="1"/>
          <p:nvPr/>
        </p:nvSpPr>
        <p:spPr>
          <a:xfrm>
            <a:off x="3185958" y="3462996"/>
            <a:ext cx="691279" cy="369332"/>
          </a:xfrm>
          <a:prstGeom prst="rect">
            <a:avLst/>
          </a:prstGeom>
          <a:noFill/>
        </p:spPr>
        <p:txBody>
          <a:bodyPr wrap="none" rtlCol="0">
            <a:spAutoFit/>
          </a:bodyPr>
          <a:lstStyle/>
          <a:p>
            <a:pPr algn="l"/>
            <a:r>
              <a:rPr lang="en-US" altLang="zh-CN" dirty="0"/>
              <a:t>Set A</a:t>
            </a:r>
            <a:endParaRPr lang="zh-CN" altLang="en-US" dirty="0" err="1"/>
          </a:p>
        </p:txBody>
      </p:sp>
    </p:spTree>
    <p:extLst>
      <p:ext uri="{BB962C8B-B14F-4D97-AF65-F5344CB8AC3E}">
        <p14:creationId xmlns:p14="http://schemas.microsoft.com/office/powerpoint/2010/main" val="1352209969"/>
      </p:ext>
    </p:extLst>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887421-B4F2-4C96-91EE-CC222625D243}"/>
              </a:ext>
            </a:extLst>
          </p:cNvPr>
          <p:cNvSpPr txBox="1"/>
          <p:nvPr/>
        </p:nvSpPr>
        <p:spPr>
          <a:xfrm>
            <a:off x="4005178" y="1080000"/>
            <a:ext cx="1133644" cy="461665"/>
          </a:xfrm>
          <a:prstGeom prst="rect">
            <a:avLst/>
          </a:prstGeom>
          <a:noFill/>
        </p:spPr>
        <p:txBody>
          <a:bodyPr wrap="none" rtlCol="0">
            <a:spAutoFit/>
          </a:bodyPr>
          <a:lstStyle/>
          <a:p>
            <a:pPr algn="l"/>
            <a:r>
              <a:rPr lang="en-US" altLang="zh-CN" sz="2400" dirty="0"/>
              <a:t>No bias</a:t>
            </a:r>
            <a:endParaRPr lang="zh-CN" altLang="en-US" sz="2400" dirty="0" err="1"/>
          </a:p>
        </p:txBody>
      </p:sp>
      <p:grpSp>
        <p:nvGrpSpPr>
          <p:cNvPr id="68" name="Group 67">
            <a:extLst>
              <a:ext uri="{FF2B5EF4-FFF2-40B4-BE49-F238E27FC236}">
                <a16:creationId xmlns:a16="http://schemas.microsoft.com/office/drawing/2014/main" id="{E8852C68-7296-4ACC-8A67-F75BE2B0C376}"/>
              </a:ext>
            </a:extLst>
          </p:cNvPr>
          <p:cNvGrpSpPr/>
          <p:nvPr/>
        </p:nvGrpSpPr>
        <p:grpSpPr>
          <a:xfrm>
            <a:off x="3622155" y="2775794"/>
            <a:ext cx="2285699" cy="374313"/>
            <a:chOff x="1310156" y="1484067"/>
            <a:chExt cx="2285699" cy="374313"/>
          </a:xfrm>
        </p:grpSpPr>
        <p:sp>
          <p:nvSpPr>
            <p:cNvPr id="69" name="Oval 13">
              <a:extLst>
                <a:ext uri="{FF2B5EF4-FFF2-40B4-BE49-F238E27FC236}">
                  <a16:creationId xmlns:a16="http://schemas.microsoft.com/office/drawing/2014/main" id="{8E8496E3-7722-40A7-BF69-6A34964F71ED}"/>
                </a:ext>
              </a:extLst>
            </p:cNvPr>
            <p:cNvSpPr>
              <a:spLocks noChangeArrowheads="1"/>
            </p:cNvSpPr>
            <p:nvPr/>
          </p:nvSpPr>
          <p:spPr bwMode="auto">
            <a:xfrm>
              <a:off x="1310156" y="1646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0" name="TextBox 69">
              <a:extLst>
                <a:ext uri="{FF2B5EF4-FFF2-40B4-BE49-F238E27FC236}">
                  <a16:creationId xmlns:a16="http://schemas.microsoft.com/office/drawing/2014/main" id="{C1D6222A-2889-44C5-8451-BBE964EA3FB7}"/>
                </a:ext>
              </a:extLst>
            </p:cNvPr>
            <p:cNvSpPr txBox="1"/>
            <p:nvPr/>
          </p:nvSpPr>
          <p:spPr>
            <a:xfrm>
              <a:off x="1456563" y="1489048"/>
              <a:ext cx="915635" cy="369332"/>
            </a:xfrm>
            <a:prstGeom prst="rect">
              <a:avLst/>
            </a:prstGeom>
            <a:noFill/>
          </p:spPr>
          <p:txBody>
            <a:bodyPr wrap="none" rtlCol="0">
              <a:spAutoFit/>
            </a:bodyPr>
            <a:lstStyle/>
            <a:p>
              <a:pPr algn="l"/>
              <a:r>
                <a:rPr lang="en-US" altLang="zh-CN" dirty="0"/>
                <a:t>positive</a:t>
              </a:r>
            </a:p>
          </p:txBody>
        </p:sp>
        <p:sp>
          <p:nvSpPr>
            <p:cNvPr id="71" name="TextBox 70">
              <a:extLst>
                <a:ext uri="{FF2B5EF4-FFF2-40B4-BE49-F238E27FC236}">
                  <a16:creationId xmlns:a16="http://schemas.microsoft.com/office/drawing/2014/main" id="{FED31929-B624-4DAC-8392-485A2227FBA7}"/>
                </a:ext>
              </a:extLst>
            </p:cNvPr>
            <p:cNvSpPr txBox="1"/>
            <p:nvPr/>
          </p:nvSpPr>
          <p:spPr>
            <a:xfrm>
              <a:off x="2628924" y="1484067"/>
              <a:ext cx="966931" cy="369332"/>
            </a:xfrm>
            <a:prstGeom prst="rect">
              <a:avLst/>
            </a:prstGeom>
            <a:noFill/>
          </p:spPr>
          <p:txBody>
            <a:bodyPr wrap="none" rtlCol="0">
              <a:spAutoFit/>
            </a:bodyPr>
            <a:lstStyle/>
            <a:p>
              <a:pPr algn="l"/>
              <a:r>
                <a:rPr lang="en-US" altLang="zh-CN" dirty="0"/>
                <a:t>negative</a:t>
              </a:r>
            </a:p>
          </p:txBody>
        </p:sp>
        <p:sp>
          <p:nvSpPr>
            <p:cNvPr id="72" name="Oval 71">
              <a:extLst>
                <a:ext uri="{FF2B5EF4-FFF2-40B4-BE49-F238E27FC236}">
                  <a16:creationId xmlns:a16="http://schemas.microsoft.com/office/drawing/2014/main" id="{66BD893F-851C-44FA-8B39-D91C3C9A4C05}"/>
                </a:ext>
              </a:extLst>
            </p:cNvPr>
            <p:cNvSpPr>
              <a:spLocks noChangeArrowheads="1"/>
            </p:cNvSpPr>
            <p:nvPr/>
          </p:nvSpPr>
          <p:spPr bwMode="auto">
            <a:xfrm>
              <a:off x="2497302" y="163969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grpSp>
        <p:nvGrpSpPr>
          <p:cNvPr id="3" name="Group 2">
            <a:extLst>
              <a:ext uri="{FF2B5EF4-FFF2-40B4-BE49-F238E27FC236}">
                <a16:creationId xmlns:a16="http://schemas.microsoft.com/office/drawing/2014/main" id="{85BBC367-2BDD-4F08-9321-7E7517721D10}"/>
              </a:ext>
            </a:extLst>
          </p:cNvPr>
          <p:cNvGrpSpPr/>
          <p:nvPr/>
        </p:nvGrpSpPr>
        <p:grpSpPr>
          <a:xfrm>
            <a:off x="3850176" y="3478306"/>
            <a:ext cx="1918249" cy="2123786"/>
            <a:chOff x="6400800" y="3551353"/>
            <a:chExt cx="1918249" cy="2123786"/>
          </a:xfrm>
        </p:grpSpPr>
        <p:grpSp>
          <p:nvGrpSpPr>
            <p:cNvPr id="55" name="Group 54">
              <a:extLst>
                <a:ext uri="{FF2B5EF4-FFF2-40B4-BE49-F238E27FC236}">
                  <a16:creationId xmlns:a16="http://schemas.microsoft.com/office/drawing/2014/main" id="{D971E524-3918-4921-9E18-ABB0012DB4DF}"/>
                </a:ext>
              </a:extLst>
            </p:cNvPr>
            <p:cNvGrpSpPr/>
            <p:nvPr/>
          </p:nvGrpSpPr>
          <p:grpSpPr>
            <a:xfrm>
              <a:off x="6511897" y="3551353"/>
              <a:ext cx="1666482" cy="2123786"/>
              <a:chOff x="1655621" y="3566804"/>
              <a:chExt cx="1666482" cy="2123786"/>
            </a:xfrm>
          </p:grpSpPr>
          <p:sp>
            <p:nvSpPr>
              <p:cNvPr id="56" name="Oval 8">
                <a:extLst>
                  <a:ext uri="{FF2B5EF4-FFF2-40B4-BE49-F238E27FC236}">
                    <a16:creationId xmlns:a16="http://schemas.microsoft.com/office/drawing/2014/main" id="{64222C0F-21BE-4448-9AD5-274AF9CFC7B2}"/>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7" name="Oval 9">
                <a:extLst>
                  <a:ext uri="{FF2B5EF4-FFF2-40B4-BE49-F238E27FC236}">
                    <a16:creationId xmlns:a16="http://schemas.microsoft.com/office/drawing/2014/main" id="{45B72060-8F5B-4F0A-876B-CD08BC5C7F45}"/>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8" name="Oval 10">
                <a:extLst>
                  <a:ext uri="{FF2B5EF4-FFF2-40B4-BE49-F238E27FC236}">
                    <a16:creationId xmlns:a16="http://schemas.microsoft.com/office/drawing/2014/main" id="{E6A4B9E4-F890-411E-913A-13C3E85B676B}"/>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9" name="Oval 11">
                <a:extLst>
                  <a:ext uri="{FF2B5EF4-FFF2-40B4-BE49-F238E27FC236}">
                    <a16:creationId xmlns:a16="http://schemas.microsoft.com/office/drawing/2014/main" id="{6BCCF39A-0C2D-4AF7-B6BA-302EBDBBA635}"/>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60" name="Oval 12">
                <a:extLst>
                  <a:ext uri="{FF2B5EF4-FFF2-40B4-BE49-F238E27FC236}">
                    <a16:creationId xmlns:a16="http://schemas.microsoft.com/office/drawing/2014/main" id="{246FC544-FC57-47E4-8BB0-F10D73D29BF9}"/>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1" name="Oval 13">
                <a:extLst>
                  <a:ext uri="{FF2B5EF4-FFF2-40B4-BE49-F238E27FC236}">
                    <a16:creationId xmlns:a16="http://schemas.microsoft.com/office/drawing/2014/main" id="{93D30DFC-D4B5-4D68-926E-BF80161EC868}"/>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2" name="Oval 14">
                <a:extLst>
                  <a:ext uri="{FF2B5EF4-FFF2-40B4-BE49-F238E27FC236}">
                    <a16:creationId xmlns:a16="http://schemas.microsoft.com/office/drawing/2014/main" id="{25A0EF9F-F9CE-4958-A65B-C1E82F32BCE0}"/>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3" name="Oval 15">
                <a:extLst>
                  <a:ext uri="{FF2B5EF4-FFF2-40B4-BE49-F238E27FC236}">
                    <a16:creationId xmlns:a16="http://schemas.microsoft.com/office/drawing/2014/main" id="{C497F212-101D-4AFF-8B24-AF9AA8BF6B26}"/>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3" name="Oval 28">
                <a:extLst>
                  <a:ext uri="{FF2B5EF4-FFF2-40B4-BE49-F238E27FC236}">
                    <a16:creationId xmlns:a16="http://schemas.microsoft.com/office/drawing/2014/main" id="{DFB6D6C3-3125-4106-B87C-80F894F3DF96}"/>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FFFF"/>
                  </a:solidFill>
                  <a:latin typeface="Calibri" panose="020F0502020204030204" pitchFamily="34" charset="0"/>
                  <a:sym typeface="Calibri" panose="020F0502020204030204" pitchFamily="34" charset="0"/>
                </a:endParaRPr>
              </a:p>
            </p:txBody>
          </p:sp>
          <p:sp>
            <p:nvSpPr>
              <p:cNvPr id="74" name="TextBox 33">
                <a:extLst>
                  <a:ext uri="{FF2B5EF4-FFF2-40B4-BE49-F238E27FC236}">
                    <a16:creationId xmlns:a16="http://schemas.microsoft.com/office/drawing/2014/main" id="{B14D764D-FFA8-4ED4-9E88-A358D7BD5104}"/>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75" name="Oval 8">
                <a:extLst>
                  <a:ext uri="{FF2B5EF4-FFF2-40B4-BE49-F238E27FC236}">
                    <a16:creationId xmlns:a16="http://schemas.microsoft.com/office/drawing/2014/main" id="{A697077B-2C91-4EA4-8D17-69BE2F9EF45C}"/>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6" name="Oval 11">
                <a:extLst>
                  <a:ext uri="{FF2B5EF4-FFF2-40B4-BE49-F238E27FC236}">
                    <a16:creationId xmlns:a16="http://schemas.microsoft.com/office/drawing/2014/main" id="{5B27DC84-02EB-480E-93AE-D0ACA93ED9A4}"/>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77" name="Oval 14">
                <a:extLst>
                  <a:ext uri="{FF2B5EF4-FFF2-40B4-BE49-F238E27FC236}">
                    <a16:creationId xmlns:a16="http://schemas.microsoft.com/office/drawing/2014/main" id="{8BBEBDE6-3488-42BB-8E63-E0D0D5D939D6}"/>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8" name="TextBox 33">
                <a:extLst>
                  <a:ext uri="{FF2B5EF4-FFF2-40B4-BE49-F238E27FC236}">
                    <a16:creationId xmlns:a16="http://schemas.microsoft.com/office/drawing/2014/main" id="{B2C6AADA-9DEE-41A3-912E-90F0DF880E1A}"/>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79" name="Oval 8">
                <a:extLst>
                  <a:ext uri="{FF2B5EF4-FFF2-40B4-BE49-F238E27FC236}">
                    <a16:creationId xmlns:a16="http://schemas.microsoft.com/office/drawing/2014/main" id="{147426FF-3B91-4542-AE48-920016280D4E}"/>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0" name="Oval 14">
                <a:extLst>
                  <a:ext uri="{FF2B5EF4-FFF2-40B4-BE49-F238E27FC236}">
                    <a16:creationId xmlns:a16="http://schemas.microsoft.com/office/drawing/2014/main" id="{A876E18B-906B-4222-9E0A-C99D345B1D71}"/>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1" name="Oval 14">
                <a:extLst>
                  <a:ext uri="{FF2B5EF4-FFF2-40B4-BE49-F238E27FC236}">
                    <a16:creationId xmlns:a16="http://schemas.microsoft.com/office/drawing/2014/main" id="{FD4B66AC-DC63-4C50-9277-5B40A7698D8B}"/>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2" name="Oval 8">
                <a:extLst>
                  <a:ext uri="{FF2B5EF4-FFF2-40B4-BE49-F238E27FC236}">
                    <a16:creationId xmlns:a16="http://schemas.microsoft.com/office/drawing/2014/main" id="{06979678-A657-4AD6-A307-FABABC101997}"/>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3" name="Oval 11">
                <a:extLst>
                  <a:ext uri="{FF2B5EF4-FFF2-40B4-BE49-F238E27FC236}">
                    <a16:creationId xmlns:a16="http://schemas.microsoft.com/office/drawing/2014/main" id="{00052668-04A6-4D53-8E6B-EF22BC60523C}"/>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84" name="Oval 12">
                <a:extLst>
                  <a:ext uri="{FF2B5EF4-FFF2-40B4-BE49-F238E27FC236}">
                    <a16:creationId xmlns:a16="http://schemas.microsoft.com/office/drawing/2014/main" id="{39804D6D-43F0-4112-A7E4-5533743BCF10}"/>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5" name="Oval 8">
                <a:extLst>
                  <a:ext uri="{FF2B5EF4-FFF2-40B4-BE49-F238E27FC236}">
                    <a16:creationId xmlns:a16="http://schemas.microsoft.com/office/drawing/2014/main" id="{071FD844-605D-4B62-93B7-C0CC16B05DA4}"/>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86" name="Freeform: Shape 85">
              <a:extLst>
                <a:ext uri="{FF2B5EF4-FFF2-40B4-BE49-F238E27FC236}">
                  <a16:creationId xmlns:a16="http://schemas.microsoft.com/office/drawing/2014/main" id="{67441208-932F-4F5C-A046-8A0675B2713C}"/>
                </a:ext>
              </a:extLst>
            </p:cNvPr>
            <p:cNvSpPr/>
            <p:nvPr/>
          </p:nvSpPr>
          <p:spPr>
            <a:xfrm>
              <a:off x="6400800" y="4197769"/>
              <a:ext cx="1918249" cy="618362"/>
            </a:xfrm>
            <a:custGeom>
              <a:avLst/>
              <a:gdLst>
                <a:gd name="connsiteX0" fmla="*/ 0 w 1918249"/>
                <a:gd name="connsiteY0" fmla="*/ 347598 h 618362"/>
                <a:gd name="connsiteX1" fmla="*/ 266330 w 1918249"/>
                <a:gd name="connsiteY1" fmla="*/ 161167 h 618362"/>
                <a:gd name="connsiteX2" fmla="*/ 506027 w 1918249"/>
                <a:gd name="connsiteY2" fmla="*/ 294332 h 618362"/>
                <a:gd name="connsiteX3" fmla="*/ 541538 w 1918249"/>
                <a:gd name="connsiteY3" fmla="*/ 542907 h 618362"/>
                <a:gd name="connsiteX4" fmla="*/ 648070 w 1918249"/>
                <a:gd name="connsiteY4" fmla="*/ 596173 h 618362"/>
                <a:gd name="connsiteX5" fmla="*/ 852256 w 1918249"/>
                <a:gd name="connsiteY5" fmla="*/ 578417 h 618362"/>
                <a:gd name="connsiteX6" fmla="*/ 958788 w 1918249"/>
                <a:gd name="connsiteY6" fmla="*/ 152289 h 618362"/>
                <a:gd name="connsiteX7" fmla="*/ 1145219 w 1918249"/>
                <a:gd name="connsiteY7" fmla="*/ 10247 h 618362"/>
                <a:gd name="connsiteX8" fmla="*/ 1331650 w 1918249"/>
                <a:gd name="connsiteY8" fmla="*/ 45757 h 618362"/>
                <a:gd name="connsiteX9" fmla="*/ 1287262 w 1918249"/>
                <a:gd name="connsiteY9" fmla="*/ 320965 h 618362"/>
                <a:gd name="connsiteX10" fmla="*/ 1615736 w 1918249"/>
                <a:gd name="connsiteY10" fmla="*/ 374231 h 618362"/>
                <a:gd name="connsiteX11" fmla="*/ 1882066 w 1918249"/>
                <a:gd name="connsiteY11" fmla="*/ 170045 h 618362"/>
                <a:gd name="connsiteX12" fmla="*/ 1908699 w 1918249"/>
                <a:gd name="connsiteY12" fmla="*/ 143412 h 6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249" h="618362">
                  <a:moveTo>
                    <a:pt x="0" y="347598"/>
                  </a:moveTo>
                  <a:cubicBezTo>
                    <a:pt x="90996" y="258821"/>
                    <a:pt x="181992" y="170045"/>
                    <a:pt x="266330" y="161167"/>
                  </a:cubicBezTo>
                  <a:cubicBezTo>
                    <a:pt x="350668" y="152289"/>
                    <a:pt x="460159" y="230709"/>
                    <a:pt x="506027" y="294332"/>
                  </a:cubicBezTo>
                  <a:cubicBezTo>
                    <a:pt x="551895" y="357955"/>
                    <a:pt x="517864" y="492600"/>
                    <a:pt x="541538" y="542907"/>
                  </a:cubicBezTo>
                  <a:cubicBezTo>
                    <a:pt x="565212" y="593214"/>
                    <a:pt x="596284" y="590255"/>
                    <a:pt x="648070" y="596173"/>
                  </a:cubicBezTo>
                  <a:cubicBezTo>
                    <a:pt x="699856" y="602091"/>
                    <a:pt x="800470" y="652398"/>
                    <a:pt x="852256" y="578417"/>
                  </a:cubicBezTo>
                  <a:cubicBezTo>
                    <a:pt x="904042" y="504436"/>
                    <a:pt x="909961" y="246984"/>
                    <a:pt x="958788" y="152289"/>
                  </a:cubicBezTo>
                  <a:cubicBezTo>
                    <a:pt x="1007615" y="57594"/>
                    <a:pt x="1083075" y="28002"/>
                    <a:pt x="1145219" y="10247"/>
                  </a:cubicBezTo>
                  <a:cubicBezTo>
                    <a:pt x="1207363" y="-7508"/>
                    <a:pt x="1307976" y="-6029"/>
                    <a:pt x="1331650" y="45757"/>
                  </a:cubicBezTo>
                  <a:cubicBezTo>
                    <a:pt x="1355324" y="97543"/>
                    <a:pt x="1239914" y="266219"/>
                    <a:pt x="1287262" y="320965"/>
                  </a:cubicBezTo>
                  <a:cubicBezTo>
                    <a:pt x="1334610" y="375711"/>
                    <a:pt x="1516602" y="399384"/>
                    <a:pt x="1615736" y="374231"/>
                  </a:cubicBezTo>
                  <a:cubicBezTo>
                    <a:pt x="1714870" y="349078"/>
                    <a:pt x="1833239" y="208515"/>
                    <a:pt x="1882066" y="170045"/>
                  </a:cubicBezTo>
                  <a:cubicBezTo>
                    <a:pt x="1930893" y="131575"/>
                    <a:pt x="1919796" y="137493"/>
                    <a:pt x="1908699" y="14341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TextBox 86">
            <a:extLst>
              <a:ext uri="{FF2B5EF4-FFF2-40B4-BE49-F238E27FC236}">
                <a16:creationId xmlns:a16="http://schemas.microsoft.com/office/drawing/2014/main" id="{E3CB6417-08E6-4ED6-9D5D-F21A4A22C1EE}"/>
              </a:ext>
            </a:extLst>
          </p:cNvPr>
          <p:cNvSpPr txBox="1"/>
          <p:nvPr/>
        </p:nvSpPr>
        <p:spPr>
          <a:xfrm>
            <a:off x="3185958" y="3462996"/>
            <a:ext cx="691279" cy="369332"/>
          </a:xfrm>
          <a:prstGeom prst="rect">
            <a:avLst/>
          </a:prstGeom>
          <a:noFill/>
        </p:spPr>
        <p:txBody>
          <a:bodyPr wrap="none" rtlCol="0">
            <a:spAutoFit/>
          </a:bodyPr>
          <a:lstStyle/>
          <a:p>
            <a:pPr algn="l"/>
            <a:r>
              <a:rPr lang="en-US" altLang="zh-CN" dirty="0"/>
              <a:t>Set A</a:t>
            </a:r>
            <a:endParaRPr lang="zh-CN" altLang="en-US" dirty="0" err="1"/>
          </a:p>
        </p:txBody>
      </p:sp>
    </p:spTree>
    <p:extLst>
      <p:ext uri="{BB962C8B-B14F-4D97-AF65-F5344CB8AC3E}">
        <p14:creationId xmlns:p14="http://schemas.microsoft.com/office/powerpoint/2010/main" val="411179151"/>
      </p:ext>
    </p:extLst>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D166B8-AE14-4114-BB67-86D8CB842D63}"/>
              </a:ext>
            </a:extLst>
          </p:cNvPr>
          <p:cNvGrpSpPr/>
          <p:nvPr/>
        </p:nvGrpSpPr>
        <p:grpSpPr>
          <a:xfrm>
            <a:off x="3622155" y="2775794"/>
            <a:ext cx="2285699" cy="374313"/>
            <a:chOff x="1310156" y="1484067"/>
            <a:chExt cx="2285699" cy="374313"/>
          </a:xfrm>
        </p:grpSpPr>
        <p:sp>
          <p:nvSpPr>
            <p:cNvPr id="3" name="Oval 13">
              <a:extLst>
                <a:ext uri="{FF2B5EF4-FFF2-40B4-BE49-F238E27FC236}">
                  <a16:creationId xmlns:a16="http://schemas.microsoft.com/office/drawing/2014/main" id="{800AB666-62B8-4781-B2A4-14C6B673C96D}"/>
                </a:ext>
              </a:extLst>
            </p:cNvPr>
            <p:cNvSpPr>
              <a:spLocks noChangeArrowheads="1"/>
            </p:cNvSpPr>
            <p:nvPr/>
          </p:nvSpPr>
          <p:spPr bwMode="auto">
            <a:xfrm>
              <a:off x="1310156" y="1646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 name="TextBox 3">
              <a:extLst>
                <a:ext uri="{FF2B5EF4-FFF2-40B4-BE49-F238E27FC236}">
                  <a16:creationId xmlns:a16="http://schemas.microsoft.com/office/drawing/2014/main" id="{EA0596F9-8D5D-4D84-8534-F06B3BFED613}"/>
                </a:ext>
              </a:extLst>
            </p:cNvPr>
            <p:cNvSpPr txBox="1"/>
            <p:nvPr/>
          </p:nvSpPr>
          <p:spPr>
            <a:xfrm>
              <a:off x="1456563" y="1489048"/>
              <a:ext cx="915635" cy="369332"/>
            </a:xfrm>
            <a:prstGeom prst="rect">
              <a:avLst/>
            </a:prstGeom>
            <a:noFill/>
          </p:spPr>
          <p:txBody>
            <a:bodyPr wrap="none" rtlCol="0">
              <a:spAutoFit/>
            </a:bodyPr>
            <a:lstStyle/>
            <a:p>
              <a:pPr algn="l"/>
              <a:r>
                <a:rPr lang="en-US" altLang="zh-CN" dirty="0"/>
                <a:t>positive</a:t>
              </a:r>
            </a:p>
          </p:txBody>
        </p:sp>
        <p:sp>
          <p:nvSpPr>
            <p:cNvPr id="5" name="TextBox 4">
              <a:extLst>
                <a:ext uri="{FF2B5EF4-FFF2-40B4-BE49-F238E27FC236}">
                  <a16:creationId xmlns:a16="http://schemas.microsoft.com/office/drawing/2014/main" id="{6434A9FE-6EBE-495D-8FB8-55080AED011E}"/>
                </a:ext>
              </a:extLst>
            </p:cNvPr>
            <p:cNvSpPr txBox="1"/>
            <p:nvPr/>
          </p:nvSpPr>
          <p:spPr>
            <a:xfrm>
              <a:off x="2628924" y="1484067"/>
              <a:ext cx="966931" cy="369332"/>
            </a:xfrm>
            <a:prstGeom prst="rect">
              <a:avLst/>
            </a:prstGeom>
            <a:noFill/>
          </p:spPr>
          <p:txBody>
            <a:bodyPr wrap="none" rtlCol="0">
              <a:spAutoFit/>
            </a:bodyPr>
            <a:lstStyle/>
            <a:p>
              <a:pPr algn="l"/>
              <a:r>
                <a:rPr lang="en-US" altLang="zh-CN" dirty="0"/>
                <a:t>negative</a:t>
              </a:r>
            </a:p>
          </p:txBody>
        </p:sp>
        <p:sp>
          <p:nvSpPr>
            <p:cNvPr id="6" name="Oval 5">
              <a:extLst>
                <a:ext uri="{FF2B5EF4-FFF2-40B4-BE49-F238E27FC236}">
                  <a16:creationId xmlns:a16="http://schemas.microsoft.com/office/drawing/2014/main" id="{0DECC537-FC47-49DC-8B3A-D0162DBC0272}"/>
                </a:ext>
              </a:extLst>
            </p:cNvPr>
            <p:cNvSpPr>
              <a:spLocks noChangeArrowheads="1"/>
            </p:cNvSpPr>
            <p:nvPr/>
          </p:nvSpPr>
          <p:spPr bwMode="auto">
            <a:xfrm>
              <a:off x="2497302" y="163969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grpSp>
        <p:nvGrpSpPr>
          <p:cNvPr id="7" name="Group 6">
            <a:extLst>
              <a:ext uri="{FF2B5EF4-FFF2-40B4-BE49-F238E27FC236}">
                <a16:creationId xmlns:a16="http://schemas.microsoft.com/office/drawing/2014/main" id="{1B2FB348-B2D9-4F58-B437-D4EECD6CEF77}"/>
              </a:ext>
            </a:extLst>
          </p:cNvPr>
          <p:cNvGrpSpPr/>
          <p:nvPr/>
        </p:nvGrpSpPr>
        <p:grpSpPr>
          <a:xfrm>
            <a:off x="2653751" y="3937722"/>
            <a:ext cx="1918249" cy="2123786"/>
            <a:chOff x="6400800" y="3551353"/>
            <a:chExt cx="1918249" cy="2123786"/>
          </a:xfrm>
        </p:grpSpPr>
        <p:grpSp>
          <p:nvGrpSpPr>
            <p:cNvPr id="8" name="Group 7">
              <a:extLst>
                <a:ext uri="{FF2B5EF4-FFF2-40B4-BE49-F238E27FC236}">
                  <a16:creationId xmlns:a16="http://schemas.microsoft.com/office/drawing/2014/main" id="{0CB9A688-227B-4B2B-ADF3-BA0CBEED6EFF}"/>
                </a:ext>
              </a:extLst>
            </p:cNvPr>
            <p:cNvGrpSpPr/>
            <p:nvPr/>
          </p:nvGrpSpPr>
          <p:grpSpPr>
            <a:xfrm>
              <a:off x="6511897" y="3551353"/>
              <a:ext cx="1666482" cy="2123786"/>
              <a:chOff x="1655621" y="3566804"/>
              <a:chExt cx="1666482" cy="2123786"/>
            </a:xfrm>
          </p:grpSpPr>
          <p:sp>
            <p:nvSpPr>
              <p:cNvPr id="10" name="Oval 8">
                <a:extLst>
                  <a:ext uri="{FF2B5EF4-FFF2-40B4-BE49-F238E27FC236}">
                    <a16:creationId xmlns:a16="http://schemas.microsoft.com/office/drawing/2014/main" id="{FB3A3874-C6D0-4D2B-B71F-F6A4F2DA9FB8}"/>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1" name="Oval 9">
                <a:extLst>
                  <a:ext uri="{FF2B5EF4-FFF2-40B4-BE49-F238E27FC236}">
                    <a16:creationId xmlns:a16="http://schemas.microsoft.com/office/drawing/2014/main" id="{F9279A88-8723-4CFA-9A46-F80C2CAAF34C}"/>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2" name="Oval 10">
                <a:extLst>
                  <a:ext uri="{FF2B5EF4-FFF2-40B4-BE49-F238E27FC236}">
                    <a16:creationId xmlns:a16="http://schemas.microsoft.com/office/drawing/2014/main" id="{35851F64-A3E2-4A11-84B4-8AC14832664A}"/>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3" name="Oval 11">
                <a:extLst>
                  <a:ext uri="{FF2B5EF4-FFF2-40B4-BE49-F238E27FC236}">
                    <a16:creationId xmlns:a16="http://schemas.microsoft.com/office/drawing/2014/main" id="{0C3BC3F4-7A27-4182-9EE3-65B8E673C362}"/>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14" name="Oval 12">
                <a:extLst>
                  <a:ext uri="{FF2B5EF4-FFF2-40B4-BE49-F238E27FC236}">
                    <a16:creationId xmlns:a16="http://schemas.microsoft.com/office/drawing/2014/main" id="{399FE627-FF8F-4871-BD2F-DC19C5A4C7EE}"/>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5" name="Oval 13">
                <a:extLst>
                  <a:ext uri="{FF2B5EF4-FFF2-40B4-BE49-F238E27FC236}">
                    <a16:creationId xmlns:a16="http://schemas.microsoft.com/office/drawing/2014/main" id="{9C1B00E6-4E2E-4659-9135-6B32A0B027B0}"/>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6" name="Oval 14">
                <a:extLst>
                  <a:ext uri="{FF2B5EF4-FFF2-40B4-BE49-F238E27FC236}">
                    <a16:creationId xmlns:a16="http://schemas.microsoft.com/office/drawing/2014/main" id="{B47A9A1D-5BD6-4DE7-85A7-0E06212D1E6C}"/>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7" name="Oval 15">
                <a:extLst>
                  <a:ext uri="{FF2B5EF4-FFF2-40B4-BE49-F238E27FC236}">
                    <a16:creationId xmlns:a16="http://schemas.microsoft.com/office/drawing/2014/main" id="{2FD9E7E4-96B3-46E4-98FD-C0955194E4B9}"/>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18" name="Oval 28">
                <a:extLst>
                  <a:ext uri="{FF2B5EF4-FFF2-40B4-BE49-F238E27FC236}">
                    <a16:creationId xmlns:a16="http://schemas.microsoft.com/office/drawing/2014/main" id="{F6451376-CF5A-47F6-A600-8868744C3E03}"/>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FFFF"/>
                  </a:solidFill>
                  <a:latin typeface="Calibri" panose="020F0502020204030204" pitchFamily="34" charset="0"/>
                  <a:sym typeface="Calibri" panose="020F0502020204030204" pitchFamily="34" charset="0"/>
                </a:endParaRPr>
              </a:p>
            </p:txBody>
          </p:sp>
          <p:sp>
            <p:nvSpPr>
              <p:cNvPr id="19" name="TextBox 33">
                <a:extLst>
                  <a:ext uri="{FF2B5EF4-FFF2-40B4-BE49-F238E27FC236}">
                    <a16:creationId xmlns:a16="http://schemas.microsoft.com/office/drawing/2014/main" id="{831157D3-982F-425F-9F6D-F97932984C1E}"/>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20" name="Oval 8">
                <a:extLst>
                  <a:ext uri="{FF2B5EF4-FFF2-40B4-BE49-F238E27FC236}">
                    <a16:creationId xmlns:a16="http://schemas.microsoft.com/office/drawing/2014/main" id="{A6736A01-1CFB-4BB6-AB7F-FB70BBA06E54}"/>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1" name="Oval 11">
                <a:extLst>
                  <a:ext uri="{FF2B5EF4-FFF2-40B4-BE49-F238E27FC236}">
                    <a16:creationId xmlns:a16="http://schemas.microsoft.com/office/drawing/2014/main" id="{FA2AC733-0B0C-4546-8835-CB343A601C41}"/>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2" name="Oval 14">
                <a:extLst>
                  <a:ext uri="{FF2B5EF4-FFF2-40B4-BE49-F238E27FC236}">
                    <a16:creationId xmlns:a16="http://schemas.microsoft.com/office/drawing/2014/main" id="{6344C6EC-BCFF-4AD9-A53A-8CB05FB397D9}"/>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3" name="TextBox 33">
                <a:extLst>
                  <a:ext uri="{FF2B5EF4-FFF2-40B4-BE49-F238E27FC236}">
                    <a16:creationId xmlns:a16="http://schemas.microsoft.com/office/drawing/2014/main" id="{1DF1C5C9-8592-478F-8D83-81111994CBDA}"/>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24" name="Oval 8">
                <a:extLst>
                  <a:ext uri="{FF2B5EF4-FFF2-40B4-BE49-F238E27FC236}">
                    <a16:creationId xmlns:a16="http://schemas.microsoft.com/office/drawing/2014/main" id="{E27F502C-5B10-4528-A7CD-3375E862743F}"/>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5" name="Oval 14">
                <a:extLst>
                  <a:ext uri="{FF2B5EF4-FFF2-40B4-BE49-F238E27FC236}">
                    <a16:creationId xmlns:a16="http://schemas.microsoft.com/office/drawing/2014/main" id="{A1EB9285-CFEC-48D8-A9B7-B2B9802E0C82}"/>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6" name="Oval 14">
                <a:extLst>
                  <a:ext uri="{FF2B5EF4-FFF2-40B4-BE49-F238E27FC236}">
                    <a16:creationId xmlns:a16="http://schemas.microsoft.com/office/drawing/2014/main" id="{22871F9D-97A4-4156-9A42-A47D985F98CA}"/>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7" name="Oval 8">
                <a:extLst>
                  <a:ext uri="{FF2B5EF4-FFF2-40B4-BE49-F238E27FC236}">
                    <a16:creationId xmlns:a16="http://schemas.microsoft.com/office/drawing/2014/main" id="{864E5619-6822-4ED1-B071-EEE4C472A01B}"/>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8" name="Oval 11">
                <a:extLst>
                  <a:ext uri="{FF2B5EF4-FFF2-40B4-BE49-F238E27FC236}">
                    <a16:creationId xmlns:a16="http://schemas.microsoft.com/office/drawing/2014/main" id="{56DDF817-5046-4DD4-936C-8A8A04A8F3D5}"/>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29" name="Oval 12">
                <a:extLst>
                  <a:ext uri="{FF2B5EF4-FFF2-40B4-BE49-F238E27FC236}">
                    <a16:creationId xmlns:a16="http://schemas.microsoft.com/office/drawing/2014/main" id="{BDB8F60F-0EEE-48DB-B1B5-42514940EEC1}"/>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0" name="Oval 8">
                <a:extLst>
                  <a:ext uri="{FF2B5EF4-FFF2-40B4-BE49-F238E27FC236}">
                    <a16:creationId xmlns:a16="http://schemas.microsoft.com/office/drawing/2014/main" id="{AB3CD6F2-AF72-4C5F-8794-FEFE0AE49757}"/>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9" name="Freeform: Shape 8">
              <a:extLst>
                <a:ext uri="{FF2B5EF4-FFF2-40B4-BE49-F238E27FC236}">
                  <a16:creationId xmlns:a16="http://schemas.microsoft.com/office/drawing/2014/main" id="{E4FFACC7-1A17-4FC3-A3F9-A31A797E6FBC}"/>
                </a:ext>
              </a:extLst>
            </p:cNvPr>
            <p:cNvSpPr/>
            <p:nvPr/>
          </p:nvSpPr>
          <p:spPr>
            <a:xfrm>
              <a:off x="6400800" y="4197769"/>
              <a:ext cx="1918249" cy="618362"/>
            </a:xfrm>
            <a:custGeom>
              <a:avLst/>
              <a:gdLst>
                <a:gd name="connsiteX0" fmla="*/ 0 w 1918249"/>
                <a:gd name="connsiteY0" fmla="*/ 347598 h 618362"/>
                <a:gd name="connsiteX1" fmla="*/ 266330 w 1918249"/>
                <a:gd name="connsiteY1" fmla="*/ 161167 h 618362"/>
                <a:gd name="connsiteX2" fmla="*/ 506027 w 1918249"/>
                <a:gd name="connsiteY2" fmla="*/ 294332 h 618362"/>
                <a:gd name="connsiteX3" fmla="*/ 541538 w 1918249"/>
                <a:gd name="connsiteY3" fmla="*/ 542907 h 618362"/>
                <a:gd name="connsiteX4" fmla="*/ 648070 w 1918249"/>
                <a:gd name="connsiteY4" fmla="*/ 596173 h 618362"/>
                <a:gd name="connsiteX5" fmla="*/ 852256 w 1918249"/>
                <a:gd name="connsiteY5" fmla="*/ 578417 h 618362"/>
                <a:gd name="connsiteX6" fmla="*/ 958788 w 1918249"/>
                <a:gd name="connsiteY6" fmla="*/ 152289 h 618362"/>
                <a:gd name="connsiteX7" fmla="*/ 1145219 w 1918249"/>
                <a:gd name="connsiteY7" fmla="*/ 10247 h 618362"/>
                <a:gd name="connsiteX8" fmla="*/ 1331650 w 1918249"/>
                <a:gd name="connsiteY8" fmla="*/ 45757 h 618362"/>
                <a:gd name="connsiteX9" fmla="*/ 1287262 w 1918249"/>
                <a:gd name="connsiteY9" fmla="*/ 320965 h 618362"/>
                <a:gd name="connsiteX10" fmla="*/ 1615736 w 1918249"/>
                <a:gd name="connsiteY10" fmla="*/ 374231 h 618362"/>
                <a:gd name="connsiteX11" fmla="*/ 1882066 w 1918249"/>
                <a:gd name="connsiteY11" fmla="*/ 170045 h 618362"/>
                <a:gd name="connsiteX12" fmla="*/ 1908699 w 1918249"/>
                <a:gd name="connsiteY12" fmla="*/ 143412 h 6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249" h="618362">
                  <a:moveTo>
                    <a:pt x="0" y="347598"/>
                  </a:moveTo>
                  <a:cubicBezTo>
                    <a:pt x="90996" y="258821"/>
                    <a:pt x="181992" y="170045"/>
                    <a:pt x="266330" y="161167"/>
                  </a:cubicBezTo>
                  <a:cubicBezTo>
                    <a:pt x="350668" y="152289"/>
                    <a:pt x="460159" y="230709"/>
                    <a:pt x="506027" y="294332"/>
                  </a:cubicBezTo>
                  <a:cubicBezTo>
                    <a:pt x="551895" y="357955"/>
                    <a:pt x="517864" y="492600"/>
                    <a:pt x="541538" y="542907"/>
                  </a:cubicBezTo>
                  <a:cubicBezTo>
                    <a:pt x="565212" y="593214"/>
                    <a:pt x="596284" y="590255"/>
                    <a:pt x="648070" y="596173"/>
                  </a:cubicBezTo>
                  <a:cubicBezTo>
                    <a:pt x="699856" y="602091"/>
                    <a:pt x="800470" y="652398"/>
                    <a:pt x="852256" y="578417"/>
                  </a:cubicBezTo>
                  <a:cubicBezTo>
                    <a:pt x="904042" y="504436"/>
                    <a:pt x="909961" y="246984"/>
                    <a:pt x="958788" y="152289"/>
                  </a:cubicBezTo>
                  <a:cubicBezTo>
                    <a:pt x="1007615" y="57594"/>
                    <a:pt x="1083075" y="28002"/>
                    <a:pt x="1145219" y="10247"/>
                  </a:cubicBezTo>
                  <a:cubicBezTo>
                    <a:pt x="1207363" y="-7508"/>
                    <a:pt x="1307976" y="-6029"/>
                    <a:pt x="1331650" y="45757"/>
                  </a:cubicBezTo>
                  <a:cubicBezTo>
                    <a:pt x="1355324" y="97543"/>
                    <a:pt x="1239914" y="266219"/>
                    <a:pt x="1287262" y="320965"/>
                  </a:cubicBezTo>
                  <a:cubicBezTo>
                    <a:pt x="1334610" y="375711"/>
                    <a:pt x="1516602" y="399384"/>
                    <a:pt x="1615736" y="374231"/>
                  </a:cubicBezTo>
                  <a:cubicBezTo>
                    <a:pt x="1714870" y="349078"/>
                    <a:pt x="1833239" y="208515"/>
                    <a:pt x="1882066" y="170045"/>
                  </a:cubicBezTo>
                  <a:cubicBezTo>
                    <a:pt x="1930893" y="131575"/>
                    <a:pt x="1919796" y="137493"/>
                    <a:pt x="1908699" y="14341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30">
            <a:extLst>
              <a:ext uri="{FF2B5EF4-FFF2-40B4-BE49-F238E27FC236}">
                <a16:creationId xmlns:a16="http://schemas.microsoft.com/office/drawing/2014/main" id="{49B2A6C5-ED26-4FF9-AB3C-ECFD7724468F}"/>
              </a:ext>
            </a:extLst>
          </p:cNvPr>
          <p:cNvSpPr txBox="1"/>
          <p:nvPr/>
        </p:nvSpPr>
        <p:spPr>
          <a:xfrm>
            <a:off x="3942084" y="1080000"/>
            <a:ext cx="1259832" cy="461665"/>
          </a:xfrm>
          <a:prstGeom prst="rect">
            <a:avLst/>
          </a:prstGeom>
          <a:noFill/>
        </p:spPr>
        <p:txBody>
          <a:bodyPr wrap="none" rtlCol="0">
            <a:spAutoFit/>
          </a:bodyPr>
          <a:lstStyle/>
          <a:p>
            <a:pPr algn="l"/>
            <a:r>
              <a:rPr lang="en-US" altLang="zh-CN" sz="2400" dirty="0"/>
              <a:t>Variance</a:t>
            </a:r>
            <a:endParaRPr lang="zh-CN" altLang="en-US" sz="2400" dirty="0" err="1"/>
          </a:p>
        </p:txBody>
      </p:sp>
      <p:grpSp>
        <p:nvGrpSpPr>
          <p:cNvPr id="32" name="Group 31">
            <a:extLst>
              <a:ext uri="{FF2B5EF4-FFF2-40B4-BE49-F238E27FC236}">
                <a16:creationId xmlns:a16="http://schemas.microsoft.com/office/drawing/2014/main" id="{E11C7183-0A1E-43B2-B3D3-A767F78B045D}"/>
              </a:ext>
            </a:extLst>
          </p:cNvPr>
          <p:cNvGrpSpPr/>
          <p:nvPr/>
        </p:nvGrpSpPr>
        <p:grpSpPr>
          <a:xfrm>
            <a:off x="5221941" y="3899313"/>
            <a:ext cx="1918249" cy="2123786"/>
            <a:chOff x="6400800" y="3551353"/>
            <a:chExt cx="1918249" cy="2123786"/>
          </a:xfrm>
        </p:grpSpPr>
        <p:grpSp>
          <p:nvGrpSpPr>
            <p:cNvPr id="33" name="Group 32">
              <a:extLst>
                <a:ext uri="{FF2B5EF4-FFF2-40B4-BE49-F238E27FC236}">
                  <a16:creationId xmlns:a16="http://schemas.microsoft.com/office/drawing/2014/main" id="{6C1C9502-8ACF-4509-9B59-52E6C804AD98}"/>
                </a:ext>
              </a:extLst>
            </p:cNvPr>
            <p:cNvGrpSpPr/>
            <p:nvPr/>
          </p:nvGrpSpPr>
          <p:grpSpPr>
            <a:xfrm>
              <a:off x="6511897" y="3551353"/>
              <a:ext cx="1666482" cy="2123786"/>
              <a:chOff x="1655621" y="3566804"/>
              <a:chExt cx="1666482" cy="2123786"/>
            </a:xfrm>
          </p:grpSpPr>
          <p:sp>
            <p:nvSpPr>
              <p:cNvPr id="35" name="Oval 8">
                <a:extLst>
                  <a:ext uri="{FF2B5EF4-FFF2-40B4-BE49-F238E27FC236}">
                    <a16:creationId xmlns:a16="http://schemas.microsoft.com/office/drawing/2014/main" id="{A9FB6FC3-1D1B-4486-8FEA-497CA938540D}"/>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6" name="Oval 9">
                <a:extLst>
                  <a:ext uri="{FF2B5EF4-FFF2-40B4-BE49-F238E27FC236}">
                    <a16:creationId xmlns:a16="http://schemas.microsoft.com/office/drawing/2014/main" id="{9265358B-8B5D-4B04-B409-59FE69166786}"/>
                  </a:ext>
                </a:extLst>
              </p:cNvPr>
              <p:cNvSpPr>
                <a:spLocks noChangeArrowheads="1"/>
              </p:cNvSpPr>
              <p:nvPr/>
            </p:nvSpPr>
            <p:spPr bwMode="auto">
              <a:xfrm>
                <a:off x="2300190" y="376810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7" name="Oval 10">
                <a:extLst>
                  <a:ext uri="{FF2B5EF4-FFF2-40B4-BE49-F238E27FC236}">
                    <a16:creationId xmlns:a16="http://schemas.microsoft.com/office/drawing/2014/main" id="{2C1FF43A-F29E-4F83-B641-AF38F255D0A9}"/>
                  </a:ext>
                </a:extLst>
              </p:cNvPr>
              <p:cNvSpPr>
                <a:spLocks noChangeArrowheads="1"/>
              </p:cNvSpPr>
              <p:nvPr/>
            </p:nvSpPr>
            <p:spPr bwMode="auto">
              <a:xfrm>
                <a:off x="1823246" y="476006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8" name="Oval 11">
                <a:extLst>
                  <a:ext uri="{FF2B5EF4-FFF2-40B4-BE49-F238E27FC236}">
                    <a16:creationId xmlns:a16="http://schemas.microsoft.com/office/drawing/2014/main" id="{049B65C5-7F18-4591-B6C1-130966FF7A97}"/>
                  </a:ext>
                </a:extLst>
              </p:cNvPr>
              <p:cNvSpPr>
                <a:spLocks noChangeArrowheads="1"/>
              </p:cNvSpPr>
              <p:nvPr/>
            </p:nvSpPr>
            <p:spPr bwMode="auto">
              <a:xfrm>
                <a:off x="2608069"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39" name="Oval 12">
                <a:extLst>
                  <a:ext uri="{FF2B5EF4-FFF2-40B4-BE49-F238E27FC236}">
                    <a16:creationId xmlns:a16="http://schemas.microsoft.com/office/drawing/2014/main" id="{26EDDF50-E507-4459-BCEB-A48BDF2DA454}"/>
                  </a:ext>
                </a:extLst>
              </p:cNvPr>
              <p:cNvSpPr>
                <a:spLocks noChangeArrowheads="1"/>
              </p:cNvSpPr>
              <p:nvPr/>
            </p:nvSpPr>
            <p:spPr bwMode="auto">
              <a:xfrm>
                <a:off x="1820451" y="448861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0" name="Oval 13">
                <a:extLst>
                  <a:ext uri="{FF2B5EF4-FFF2-40B4-BE49-F238E27FC236}">
                    <a16:creationId xmlns:a16="http://schemas.microsoft.com/office/drawing/2014/main" id="{D39995C5-D6CC-428B-B929-28B4AEC8E555}"/>
                  </a:ext>
                </a:extLst>
              </p:cNvPr>
              <p:cNvSpPr>
                <a:spLocks noChangeArrowheads="1"/>
              </p:cNvSpPr>
              <p:nvPr/>
            </p:nvSpPr>
            <p:spPr bwMode="auto">
              <a:xfrm>
                <a:off x="2743164" y="389673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1" name="Oval 14">
                <a:extLst>
                  <a:ext uri="{FF2B5EF4-FFF2-40B4-BE49-F238E27FC236}">
                    <a16:creationId xmlns:a16="http://schemas.microsoft.com/office/drawing/2014/main" id="{EB5E7DE7-D4B3-4EDF-8FB6-86BB96CC5880}"/>
                  </a:ext>
                </a:extLst>
              </p:cNvPr>
              <p:cNvSpPr>
                <a:spLocks noChangeArrowheads="1"/>
              </p:cNvSpPr>
              <p:nvPr/>
            </p:nvSpPr>
            <p:spPr bwMode="auto">
              <a:xfrm>
                <a:off x="2075289" y="4172380"/>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2" name="Oval 15">
                <a:extLst>
                  <a:ext uri="{FF2B5EF4-FFF2-40B4-BE49-F238E27FC236}">
                    <a16:creationId xmlns:a16="http://schemas.microsoft.com/office/drawing/2014/main" id="{794C7D8B-56F3-4422-8888-CAC0E8522CD8}"/>
                  </a:ext>
                </a:extLst>
              </p:cNvPr>
              <p:cNvSpPr>
                <a:spLocks noChangeArrowheads="1"/>
              </p:cNvSpPr>
              <p:nvPr/>
            </p:nvSpPr>
            <p:spPr bwMode="auto">
              <a:xfrm>
                <a:off x="2357818" y="414509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3" name="Oval 28">
                <a:extLst>
                  <a:ext uri="{FF2B5EF4-FFF2-40B4-BE49-F238E27FC236}">
                    <a16:creationId xmlns:a16="http://schemas.microsoft.com/office/drawing/2014/main" id="{ED85770E-1A00-439D-AB03-D5A9DFD901B9}"/>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FFFF"/>
                  </a:solidFill>
                  <a:latin typeface="Calibri" panose="020F0502020204030204" pitchFamily="34" charset="0"/>
                  <a:sym typeface="Calibri" panose="020F0502020204030204" pitchFamily="34" charset="0"/>
                </a:endParaRPr>
              </a:p>
            </p:txBody>
          </p:sp>
          <p:sp>
            <p:nvSpPr>
              <p:cNvPr id="44" name="TextBox 33">
                <a:extLst>
                  <a:ext uri="{FF2B5EF4-FFF2-40B4-BE49-F238E27FC236}">
                    <a16:creationId xmlns:a16="http://schemas.microsoft.com/office/drawing/2014/main" id="{8B544EBA-0260-4168-937F-99AA4D826505}"/>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45" name="Oval 8">
                <a:extLst>
                  <a:ext uri="{FF2B5EF4-FFF2-40B4-BE49-F238E27FC236}">
                    <a16:creationId xmlns:a16="http://schemas.microsoft.com/office/drawing/2014/main" id="{CF162583-C041-4D6F-94CE-C34605C8D97D}"/>
                  </a:ext>
                </a:extLst>
              </p:cNvPr>
              <p:cNvSpPr>
                <a:spLocks noChangeArrowheads="1"/>
              </p:cNvSpPr>
              <p:nvPr/>
            </p:nvSpPr>
            <p:spPr bwMode="auto">
              <a:xfrm>
                <a:off x="2213523" y="53920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6" name="Oval 11">
                <a:extLst>
                  <a:ext uri="{FF2B5EF4-FFF2-40B4-BE49-F238E27FC236}">
                    <a16:creationId xmlns:a16="http://schemas.microsoft.com/office/drawing/2014/main" id="{8A9EDD06-1926-48B1-B529-F4692F32E1CC}"/>
                  </a:ext>
                </a:extLst>
              </p:cNvPr>
              <p:cNvSpPr>
                <a:spLocks noChangeArrowheads="1"/>
              </p:cNvSpPr>
              <p:nvPr/>
            </p:nvSpPr>
            <p:spPr bwMode="auto">
              <a:xfrm>
                <a:off x="2226242" y="504748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7" name="Oval 14">
                <a:extLst>
                  <a:ext uri="{FF2B5EF4-FFF2-40B4-BE49-F238E27FC236}">
                    <a16:creationId xmlns:a16="http://schemas.microsoft.com/office/drawing/2014/main" id="{FD5B3EB1-9249-4F8A-B90F-9ACC7330EC2D}"/>
                  </a:ext>
                </a:extLst>
              </p:cNvPr>
              <p:cNvSpPr>
                <a:spLocks noChangeArrowheads="1"/>
              </p:cNvSpPr>
              <p:nvPr/>
            </p:nvSpPr>
            <p:spPr bwMode="auto">
              <a:xfrm>
                <a:off x="2614017" y="52689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8" name="TextBox 33">
                <a:extLst>
                  <a:ext uri="{FF2B5EF4-FFF2-40B4-BE49-F238E27FC236}">
                    <a16:creationId xmlns:a16="http://schemas.microsoft.com/office/drawing/2014/main" id="{6A757616-EFCD-4F5D-9506-E3AB5517AEB6}"/>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49" name="Oval 8">
                <a:extLst>
                  <a:ext uri="{FF2B5EF4-FFF2-40B4-BE49-F238E27FC236}">
                    <a16:creationId xmlns:a16="http://schemas.microsoft.com/office/drawing/2014/main" id="{47233FB0-4362-432A-9F32-9F390507FD8A}"/>
                  </a:ext>
                </a:extLst>
              </p:cNvPr>
              <p:cNvSpPr>
                <a:spLocks noChangeArrowheads="1"/>
              </p:cNvSpPr>
              <p:nvPr/>
            </p:nvSpPr>
            <p:spPr bwMode="auto">
              <a:xfrm>
                <a:off x="3022725" y="480020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0" name="Oval 14">
                <a:extLst>
                  <a:ext uri="{FF2B5EF4-FFF2-40B4-BE49-F238E27FC236}">
                    <a16:creationId xmlns:a16="http://schemas.microsoft.com/office/drawing/2014/main" id="{8253C107-6075-44C5-AAD4-705215F9341B}"/>
                  </a:ext>
                </a:extLst>
              </p:cNvPr>
              <p:cNvSpPr>
                <a:spLocks noChangeArrowheads="1"/>
              </p:cNvSpPr>
              <p:nvPr/>
            </p:nvSpPr>
            <p:spPr bwMode="auto">
              <a:xfrm>
                <a:off x="2603826" y="4878589"/>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1" name="Oval 14">
                <a:extLst>
                  <a:ext uri="{FF2B5EF4-FFF2-40B4-BE49-F238E27FC236}">
                    <a16:creationId xmlns:a16="http://schemas.microsoft.com/office/drawing/2014/main" id="{EAFCBA86-48A6-4879-A861-D307D803500C}"/>
                  </a:ext>
                </a:extLst>
              </p:cNvPr>
              <p:cNvSpPr>
                <a:spLocks noChangeArrowheads="1"/>
              </p:cNvSpPr>
              <p:nvPr/>
            </p:nvSpPr>
            <p:spPr bwMode="auto">
              <a:xfrm>
                <a:off x="2860205" y="507250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2" name="Oval 8">
                <a:extLst>
                  <a:ext uri="{FF2B5EF4-FFF2-40B4-BE49-F238E27FC236}">
                    <a16:creationId xmlns:a16="http://schemas.microsoft.com/office/drawing/2014/main" id="{C40F7742-814E-4630-9888-F9D998198C3E}"/>
                  </a:ext>
                </a:extLst>
              </p:cNvPr>
              <p:cNvSpPr>
                <a:spLocks noChangeArrowheads="1"/>
              </p:cNvSpPr>
              <p:nvPr/>
            </p:nvSpPr>
            <p:spPr bwMode="auto">
              <a:xfrm>
                <a:off x="3095377" y="439376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3" name="Oval 11">
                <a:extLst>
                  <a:ext uri="{FF2B5EF4-FFF2-40B4-BE49-F238E27FC236}">
                    <a16:creationId xmlns:a16="http://schemas.microsoft.com/office/drawing/2014/main" id="{40D23201-DF1F-4FC0-9736-C5299483ECF2}"/>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54" name="Oval 12">
                <a:extLst>
                  <a:ext uri="{FF2B5EF4-FFF2-40B4-BE49-F238E27FC236}">
                    <a16:creationId xmlns:a16="http://schemas.microsoft.com/office/drawing/2014/main" id="{91CE6640-C9D0-461B-B2FC-E30D718829B6}"/>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5" name="Oval 8">
                <a:extLst>
                  <a:ext uri="{FF2B5EF4-FFF2-40B4-BE49-F238E27FC236}">
                    <a16:creationId xmlns:a16="http://schemas.microsoft.com/office/drawing/2014/main" id="{89A86B65-B010-49BA-A0D8-F42437ED213D}"/>
                  </a:ext>
                </a:extLst>
              </p:cNvPr>
              <p:cNvSpPr>
                <a:spLocks noChangeArrowheads="1"/>
              </p:cNvSpPr>
              <p:nvPr/>
            </p:nvSpPr>
            <p:spPr bwMode="auto">
              <a:xfrm>
                <a:off x="2226242" y="464815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
          <p:nvSpPr>
            <p:cNvPr id="34" name="Freeform: Shape 33">
              <a:extLst>
                <a:ext uri="{FF2B5EF4-FFF2-40B4-BE49-F238E27FC236}">
                  <a16:creationId xmlns:a16="http://schemas.microsoft.com/office/drawing/2014/main" id="{1E9036B6-FCA4-45AF-8947-A42D5BA99378}"/>
                </a:ext>
              </a:extLst>
            </p:cNvPr>
            <p:cNvSpPr/>
            <p:nvPr/>
          </p:nvSpPr>
          <p:spPr>
            <a:xfrm>
              <a:off x="6400800" y="4197769"/>
              <a:ext cx="1918249" cy="618362"/>
            </a:xfrm>
            <a:custGeom>
              <a:avLst/>
              <a:gdLst>
                <a:gd name="connsiteX0" fmla="*/ 0 w 1918249"/>
                <a:gd name="connsiteY0" fmla="*/ 347598 h 618362"/>
                <a:gd name="connsiteX1" fmla="*/ 266330 w 1918249"/>
                <a:gd name="connsiteY1" fmla="*/ 161167 h 618362"/>
                <a:gd name="connsiteX2" fmla="*/ 506027 w 1918249"/>
                <a:gd name="connsiteY2" fmla="*/ 294332 h 618362"/>
                <a:gd name="connsiteX3" fmla="*/ 541538 w 1918249"/>
                <a:gd name="connsiteY3" fmla="*/ 542907 h 618362"/>
                <a:gd name="connsiteX4" fmla="*/ 648070 w 1918249"/>
                <a:gd name="connsiteY4" fmla="*/ 596173 h 618362"/>
                <a:gd name="connsiteX5" fmla="*/ 852256 w 1918249"/>
                <a:gd name="connsiteY5" fmla="*/ 578417 h 618362"/>
                <a:gd name="connsiteX6" fmla="*/ 958788 w 1918249"/>
                <a:gd name="connsiteY6" fmla="*/ 152289 h 618362"/>
                <a:gd name="connsiteX7" fmla="*/ 1145219 w 1918249"/>
                <a:gd name="connsiteY7" fmla="*/ 10247 h 618362"/>
                <a:gd name="connsiteX8" fmla="*/ 1331650 w 1918249"/>
                <a:gd name="connsiteY8" fmla="*/ 45757 h 618362"/>
                <a:gd name="connsiteX9" fmla="*/ 1287262 w 1918249"/>
                <a:gd name="connsiteY9" fmla="*/ 320965 h 618362"/>
                <a:gd name="connsiteX10" fmla="*/ 1615736 w 1918249"/>
                <a:gd name="connsiteY10" fmla="*/ 374231 h 618362"/>
                <a:gd name="connsiteX11" fmla="*/ 1882066 w 1918249"/>
                <a:gd name="connsiteY11" fmla="*/ 170045 h 618362"/>
                <a:gd name="connsiteX12" fmla="*/ 1908699 w 1918249"/>
                <a:gd name="connsiteY12" fmla="*/ 143412 h 6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249" h="618362">
                  <a:moveTo>
                    <a:pt x="0" y="347598"/>
                  </a:moveTo>
                  <a:cubicBezTo>
                    <a:pt x="90996" y="258821"/>
                    <a:pt x="181992" y="170045"/>
                    <a:pt x="266330" y="161167"/>
                  </a:cubicBezTo>
                  <a:cubicBezTo>
                    <a:pt x="350668" y="152289"/>
                    <a:pt x="460159" y="230709"/>
                    <a:pt x="506027" y="294332"/>
                  </a:cubicBezTo>
                  <a:cubicBezTo>
                    <a:pt x="551895" y="357955"/>
                    <a:pt x="517864" y="492600"/>
                    <a:pt x="541538" y="542907"/>
                  </a:cubicBezTo>
                  <a:cubicBezTo>
                    <a:pt x="565212" y="593214"/>
                    <a:pt x="596284" y="590255"/>
                    <a:pt x="648070" y="596173"/>
                  </a:cubicBezTo>
                  <a:cubicBezTo>
                    <a:pt x="699856" y="602091"/>
                    <a:pt x="800470" y="652398"/>
                    <a:pt x="852256" y="578417"/>
                  </a:cubicBezTo>
                  <a:cubicBezTo>
                    <a:pt x="904042" y="504436"/>
                    <a:pt x="909961" y="246984"/>
                    <a:pt x="958788" y="152289"/>
                  </a:cubicBezTo>
                  <a:cubicBezTo>
                    <a:pt x="1007615" y="57594"/>
                    <a:pt x="1083075" y="28002"/>
                    <a:pt x="1145219" y="10247"/>
                  </a:cubicBezTo>
                  <a:cubicBezTo>
                    <a:pt x="1207363" y="-7508"/>
                    <a:pt x="1307976" y="-6029"/>
                    <a:pt x="1331650" y="45757"/>
                  </a:cubicBezTo>
                  <a:cubicBezTo>
                    <a:pt x="1355324" y="97543"/>
                    <a:pt x="1239914" y="266219"/>
                    <a:pt x="1287262" y="320965"/>
                  </a:cubicBezTo>
                  <a:cubicBezTo>
                    <a:pt x="1334610" y="375711"/>
                    <a:pt x="1516602" y="399384"/>
                    <a:pt x="1615736" y="374231"/>
                  </a:cubicBezTo>
                  <a:cubicBezTo>
                    <a:pt x="1714870" y="349078"/>
                    <a:pt x="1833239" y="208515"/>
                    <a:pt x="1882066" y="170045"/>
                  </a:cubicBezTo>
                  <a:cubicBezTo>
                    <a:pt x="1930893" y="131575"/>
                    <a:pt x="1919796" y="137493"/>
                    <a:pt x="1908699" y="14341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Picture 80">
            <a:extLst>
              <a:ext uri="{FF2B5EF4-FFF2-40B4-BE49-F238E27FC236}">
                <a16:creationId xmlns:a16="http://schemas.microsoft.com/office/drawing/2014/main" id="{BB09C904-0B4C-427C-9B4D-1B131E305F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82223" y="4949699"/>
            <a:ext cx="185143" cy="182857"/>
          </a:xfrm>
          <a:prstGeom prst="rect">
            <a:avLst/>
          </a:prstGeom>
        </p:spPr>
      </p:pic>
      <p:pic>
        <p:nvPicPr>
          <p:cNvPr id="82" name="Picture 81">
            <a:extLst>
              <a:ext uri="{FF2B5EF4-FFF2-40B4-BE49-F238E27FC236}">
                <a16:creationId xmlns:a16="http://schemas.microsoft.com/office/drawing/2014/main" id="{EFCE4250-A541-4A88-AE8C-5E8B41496034}"/>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755828" y="4686455"/>
            <a:ext cx="185143" cy="182857"/>
          </a:xfrm>
          <a:prstGeom prst="rect">
            <a:avLst/>
          </a:prstGeom>
        </p:spPr>
      </p:pic>
      <p:pic>
        <p:nvPicPr>
          <p:cNvPr id="83" name="Picture 82">
            <a:extLst>
              <a:ext uri="{FF2B5EF4-FFF2-40B4-BE49-F238E27FC236}">
                <a16:creationId xmlns:a16="http://schemas.microsoft.com/office/drawing/2014/main" id="{599C1FA4-FFCC-433F-9F8F-252C64B15CC9}"/>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5479908" y="4802155"/>
            <a:ext cx="185143" cy="182857"/>
          </a:xfrm>
          <a:prstGeom prst="rect">
            <a:avLst/>
          </a:prstGeom>
        </p:spPr>
      </p:pic>
      <p:sp>
        <p:nvSpPr>
          <p:cNvPr id="87" name="Oval 8">
            <a:extLst>
              <a:ext uri="{FF2B5EF4-FFF2-40B4-BE49-F238E27FC236}">
                <a16:creationId xmlns:a16="http://schemas.microsoft.com/office/drawing/2014/main" id="{BB3EC5FF-BB78-42A5-824A-B608C2F28A5D}"/>
              </a:ext>
            </a:extLst>
          </p:cNvPr>
          <p:cNvSpPr>
            <a:spLocks noChangeArrowheads="1"/>
          </p:cNvSpPr>
          <p:nvPr/>
        </p:nvSpPr>
        <p:spPr bwMode="auto">
          <a:xfrm>
            <a:off x="5790040" y="4853846"/>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pic>
        <p:nvPicPr>
          <p:cNvPr id="88" name="Picture 87">
            <a:extLst>
              <a:ext uri="{FF2B5EF4-FFF2-40B4-BE49-F238E27FC236}">
                <a16:creationId xmlns:a16="http://schemas.microsoft.com/office/drawing/2014/main" id="{8837CA99-01C4-40C4-ACEC-A70CBAC363A8}"/>
              </a:ext>
            </a:extLst>
          </p:cNvPr>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5758525" y="4825488"/>
            <a:ext cx="185143" cy="182857"/>
          </a:xfrm>
          <a:prstGeom prst="rect">
            <a:avLst/>
          </a:prstGeom>
        </p:spPr>
      </p:pic>
      <p:sp>
        <p:nvSpPr>
          <p:cNvPr id="89" name="TextBox 88">
            <a:extLst>
              <a:ext uri="{FF2B5EF4-FFF2-40B4-BE49-F238E27FC236}">
                <a16:creationId xmlns:a16="http://schemas.microsoft.com/office/drawing/2014/main" id="{594965D1-06B3-44EC-92C8-7AC35C4DB4AE}"/>
              </a:ext>
            </a:extLst>
          </p:cNvPr>
          <p:cNvSpPr txBox="1"/>
          <p:nvPr/>
        </p:nvSpPr>
        <p:spPr>
          <a:xfrm>
            <a:off x="3185958" y="3462996"/>
            <a:ext cx="691279" cy="369332"/>
          </a:xfrm>
          <a:prstGeom prst="rect">
            <a:avLst/>
          </a:prstGeom>
          <a:noFill/>
        </p:spPr>
        <p:txBody>
          <a:bodyPr wrap="none" rtlCol="0">
            <a:spAutoFit/>
          </a:bodyPr>
          <a:lstStyle/>
          <a:p>
            <a:pPr algn="l"/>
            <a:r>
              <a:rPr lang="en-US" altLang="zh-CN" dirty="0"/>
              <a:t>Set A</a:t>
            </a:r>
            <a:endParaRPr lang="zh-CN" altLang="en-US" dirty="0" err="1"/>
          </a:p>
        </p:txBody>
      </p:sp>
      <p:sp>
        <p:nvSpPr>
          <p:cNvPr id="90" name="TextBox 89">
            <a:extLst>
              <a:ext uri="{FF2B5EF4-FFF2-40B4-BE49-F238E27FC236}">
                <a16:creationId xmlns:a16="http://schemas.microsoft.com/office/drawing/2014/main" id="{3349B0F6-DF58-4F15-8F6A-388A4CCF49E2}"/>
              </a:ext>
            </a:extLst>
          </p:cNvPr>
          <p:cNvSpPr txBox="1"/>
          <p:nvPr/>
        </p:nvSpPr>
        <p:spPr>
          <a:xfrm>
            <a:off x="5689595" y="3429000"/>
            <a:ext cx="691279" cy="369332"/>
          </a:xfrm>
          <a:prstGeom prst="rect">
            <a:avLst/>
          </a:prstGeom>
          <a:noFill/>
        </p:spPr>
        <p:txBody>
          <a:bodyPr wrap="none" rtlCol="0">
            <a:spAutoFit/>
          </a:bodyPr>
          <a:lstStyle/>
          <a:p>
            <a:pPr algn="l"/>
            <a:r>
              <a:rPr lang="en-US" altLang="zh-CN" dirty="0"/>
              <a:t>Set B</a:t>
            </a:r>
            <a:endParaRPr lang="zh-CN" altLang="en-US" dirty="0" err="1"/>
          </a:p>
        </p:txBody>
      </p:sp>
    </p:spTree>
    <p:extLst>
      <p:ext uri="{BB962C8B-B14F-4D97-AF65-F5344CB8AC3E}">
        <p14:creationId xmlns:p14="http://schemas.microsoft.com/office/powerpoint/2010/main" val="200901793"/>
      </p:ext>
    </p:extLst>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9F875C-7A42-4EF9-8C01-74C16CEB710D}"/>
              </a:ext>
            </a:extLst>
          </p:cNvPr>
          <p:cNvSpPr txBox="1"/>
          <p:nvPr/>
        </p:nvSpPr>
        <p:spPr>
          <a:xfrm>
            <a:off x="1285274" y="1080000"/>
            <a:ext cx="6851556" cy="461665"/>
          </a:xfrm>
          <a:prstGeom prst="rect">
            <a:avLst/>
          </a:prstGeom>
          <a:noFill/>
        </p:spPr>
        <p:txBody>
          <a:bodyPr wrap="none" rtlCol="0">
            <a:spAutoFit/>
          </a:bodyPr>
          <a:lstStyle/>
          <a:p>
            <a:pPr algn="l"/>
            <a:r>
              <a:rPr lang="en-US" altLang="zh-CN" sz="2400" dirty="0"/>
              <a:t>How to strike the balance between bias and variance? </a:t>
            </a:r>
            <a:endParaRPr lang="zh-CN" altLang="en-US" sz="2400" dirty="0" err="1"/>
          </a:p>
        </p:txBody>
      </p:sp>
      <p:cxnSp>
        <p:nvCxnSpPr>
          <p:cNvPr id="25" name="Straight Connector 24">
            <a:extLst>
              <a:ext uri="{FF2B5EF4-FFF2-40B4-BE49-F238E27FC236}">
                <a16:creationId xmlns:a16="http://schemas.microsoft.com/office/drawing/2014/main" id="{75F4A97F-75D9-49B0-9DFF-AD2A43556615}"/>
              </a:ext>
            </a:extLst>
          </p:cNvPr>
          <p:cNvCxnSpPr>
            <a:cxnSpLocks/>
          </p:cNvCxnSpPr>
          <p:nvPr/>
        </p:nvCxnSpPr>
        <p:spPr>
          <a:xfrm>
            <a:off x="1360996" y="4816651"/>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C965887A-4C97-4FF7-AED4-9270B2F4D7F6}"/>
              </a:ext>
            </a:extLst>
          </p:cNvPr>
          <p:cNvGrpSpPr/>
          <p:nvPr/>
        </p:nvGrpSpPr>
        <p:grpSpPr>
          <a:xfrm>
            <a:off x="1566910" y="4065526"/>
            <a:ext cx="1666482" cy="2123786"/>
            <a:chOff x="1655621" y="3566804"/>
            <a:chExt cx="1666482" cy="2123786"/>
          </a:xfrm>
        </p:grpSpPr>
        <p:sp>
          <p:nvSpPr>
            <p:cNvPr id="27" name="Oval 8">
              <a:extLst>
                <a:ext uri="{FF2B5EF4-FFF2-40B4-BE49-F238E27FC236}">
                  <a16:creationId xmlns:a16="http://schemas.microsoft.com/office/drawing/2014/main" id="{64D4DBF2-42E3-4148-91F1-7CD4EFE71446}"/>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8" name="Oval 9">
              <a:extLst>
                <a:ext uri="{FF2B5EF4-FFF2-40B4-BE49-F238E27FC236}">
                  <a16:creationId xmlns:a16="http://schemas.microsoft.com/office/drawing/2014/main" id="{C960778A-E5CB-48FC-A98E-F36B40944954}"/>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9" name="Oval 10">
              <a:extLst>
                <a:ext uri="{FF2B5EF4-FFF2-40B4-BE49-F238E27FC236}">
                  <a16:creationId xmlns:a16="http://schemas.microsoft.com/office/drawing/2014/main" id="{2A1411A8-3E08-4904-A926-1F47F5365A25}"/>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0" name="Oval 11">
              <a:extLst>
                <a:ext uri="{FF2B5EF4-FFF2-40B4-BE49-F238E27FC236}">
                  <a16:creationId xmlns:a16="http://schemas.microsoft.com/office/drawing/2014/main" id="{0D8B8985-A3BF-4506-9919-FD1D57D3F383}"/>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31" name="Oval 12">
              <a:extLst>
                <a:ext uri="{FF2B5EF4-FFF2-40B4-BE49-F238E27FC236}">
                  <a16:creationId xmlns:a16="http://schemas.microsoft.com/office/drawing/2014/main" id="{3AF92ED0-9E8B-4B79-9BA8-46C6F42034FF}"/>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2" name="Oval 13">
              <a:extLst>
                <a:ext uri="{FF2B5EF4-FFF2-40B4-BE49-F238E27FC236}">
                  <a16:creationId xmlns:a16="http://schemas.microsoft.com/office/drawing/2014/main" id="{24865087-A50C-4233-8B05-3165B088AC49}"/>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3" name="Oval 14">
              <a:extLst>
                <a:ext uri="{FF2B5EF4-FFF2-40B4-BE49-F238E27FC236}">
                  <a16:creationId xmlns:a16="http://schemas.microsoft.com/office/drawing/2014/main" id="{0453E000-E295-401A-8BB6-A65BFCE8E9F3}"/>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4" name="Oval 15">
              <a:extLst>
                <a:ext uri="{FF2B5EF4-FFF2-40B4-BE49-F238E27FC236}">
                  <a16:creationId xmlns:a16="http://schemas.microsoft.com/office/drawing/2014/main" id="{A5C18846-7FB7-4252-8819-44F9FF0E62AF}"/>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5" name="Oval 28">
              <a:extLst>
                <a:ext uri="{FF2B5EF4-FFF2-40B4-BE49-F238E27FC236}">
                  <a16:creationId xmlns:a16="http://schemas.microsoft.com/office/drawing/2014/main" id="{AD61F91A-DEE0-4F03-9AAB-65555312A3BB}"/>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36" name="TextBox 33">
              <a:extLst>
                <a:ext uri="{FF2B5EF4-FFF2-40B4-BE49-F238E27FC236}">
                  <a16:creationId xmlns:a16="http://schemas.microsoft.com/office/drawing/2014/main" id="{296882E5-9038-4E50-BD3D-2312C7D50CEE}"/>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37" name="Oval 8">
              <a:extLst>
                <a:ext uri="{FF2B5EF4-FFF2-40B4-BE49-F238E27FC236}">
                  <a16:creationId xmlns:a16="http://schemas.microsoft.com/office/drawing/2014/main" id="{9D53AEBB-DAAD-4722-9339-CBAAAEB014D1}"/>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8" name="Oval 11">
              <a:extLst>
                <a:ext uri="{FF2B5EF4-FFF2-40B4-BE49-F238E27FC236}">
                  <a16:creationId xmlns:a16="http://schemas.microsoft.com/office/drawing/2014/main" id="{D8BD3D63-DAB1-4F13-8B77-EB0D7027F237}"/>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39" name="Oval 14">
              <a:extLst>
                <a:ext uri="{FF2B5EF4-FFF2-40B4-BE49-F238E27FC236}">
                  <a16:creationId xmlns:a16="http://schemas.microsoft.com/office/drawing/2014/main" id="{857DE586-2E46-4283-8A7F-E36C4B79879B}"/>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0" name="TextBox 33">
              <a:extLst>
                <a:ext uri="{FF2B5EF4-FFF2-40B4-BE49-F238E27FC236}">
                  <a16:creationId xmlns:a16="http://schemas.microsoft.com/office/drawing/2014/main" id="{56169883-70FB-494F-90B8-8E5A0A27EE8B}"/>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41" name="Oval 8">
              <a:extLst>
                <a:ext uri="{FF2B5EF4-FFF2-40B4-BE49-F238E27FC236}">
                  <a16:creationId xmlns:a16="http://schemas.microsoft.com/office/drawing/2014/main" id="{9F27C829-E094-4980-8459-91A243E64E5F}"/>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2" name="Oval 14">
              <a:extLst>
                <a:ext uri="{FF2B5EF4-FFF2-40B4-BE49-F238E27FC236}">
                  <a16:creationId xmlns:a16="http://schemas.microsoft.com/office/drawing/2014/main" id="{148A7614-DC3A-4A0A-8AF8-F3FEABF25003}"/>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3" name="Oval 14">
              <a:extLst>
                <a:ext uri="{FF2B5EF4-FFF2-40B4-BE49-F238E27FC236}">
                  <a16:creationId xmlns:a16="http://schemas.microsoft.com/office/drawing/2014/main" id="{C8F02C50-8814-4C2A-AE67-791FCF63DA67}"/>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4" name="Oval 8">
              <a:extLst>
                <a:ext uri="{FF2B5EF4-FFF2-40B4-BE49-F238E27FC236}">
                  <a16:creationId xmlns:a16="http://schemas.microsoft.com/office/drawing/2014/main" id="{7C284573-62CD-4CF2-A5C6-10280CECCBFB}"/>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5" name="Oval 11">
              <a:extLst>
                <a:ext uri="{FF2B5EF4-FFF2-40B4-BE49-F238E27FC236}">
                  <a16:creationId xmlns:a16="http://schemas.microsoft.com/office/drawing/2014/main" id="{8CCB2485-8495-4ADD-99CA-DA4F6E53473C}"/>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6" name="Oval 12">
              <a:extLst>
                <a:ext uri="{FF2B5EF4-FFF2-40B4-BE49-F238E27FC236}">
                  <a16:creationId xmlns:a16="http://schemas.microsoft.com/office/drawing/2014/main" id="{27734F6E-8757-4110-8717-2DC7B373B2AF}"/>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7" name="Oval 8">
              <a:extLst>
                <a:ext uri="{FF2B5EF4-FFF2-40B4-BE49-F238E27FC236}">
                  <a16:creationId xmlns:a16="http://schemas.microsoft.com/office/drawing/2014/main" id="{509CE6B8-F7CC-4C4D-A9E9-0524A308C89F}"/>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pic>
        <p:nvPicPr>
          <p:cNvPr id="48" name="Picture 47">
            <a:extLst>
              <a:ext uri="{FF2B5EF4-FFF2-40B4-BE49-F238E27FC236}">
                <a16:creationId xmlns:a16="http://schemas.microsoft.com/office/drawing/2014/main" id="{1658C206-2D85-486A-ABE7-4E130493D40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535843" y="4756088"/>
            <a:ext cx="185143" cy="182857"/>
          </a:xfrm>
          <a:prstGeom prst="rect">
            <a:avLst/>
          </a:prstGeom>
        </p:spPr>
      </p:pic>
      <p:pic>
        <p:nvPicPr>
          <p:cNvPr id="49" name="Picture 48">
            <a:extLst>
              <a:ext uri="{FF2B5EF4-FFF2-40B4-BE49-F238E27FC236}">
                <a16:creationId xmlns:a16="http://schemas.microsoft.com/office/drawing/2014/main" id="{88A1136F-1956-4505-9730-CD32A16BAA09}"/>
              </a:ext>
            </a:extLst>
          </p:cNvPr>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2067926" y="5095813"/>
            <a:ext cx="185143" cy="182857"/>
          </a:xfrm>
          <a:prstGeom prst="rect">
            <a:avLst/>
          </a:prstGeom>
        </p:spPr>
      </p:pic>
      <p:sp>
        <p:nvSpPr>
          <p:cNvPr id="50" name="TextBox 49">
            <a:extLst>
              <a:ext uri="{FF2B5EF4-FFF2-40B4-BE49-F238E27FC236}">
                <a16:creationId xmlns:a16="http://schemas.microsoft.com/office/drawing/2014/main" id="{CE029C0F-CC1F-445F-9AC5-1AAD15180061}"/>
              </a:ext>
            </a:extLst>
          </p:cNvPr>
          <p:cNvSpPr txBox="1"/>
          <p:nvPr/>
        </p:nvSpPr>
        <p:spPr>
          <a:xfrm>
            <a:off x="1015356" y="3743056"/>
            <a:ext cx="691279" cy="369332"/>
          </a:xfrm>
          <a:prstGeom prst="rect">
            <a:avLst/>
          </a:prstGeom>
          <a:noFill/>
        </p:spPr>
        <p:txBody>
          <a:bodyPr wrap="none" rtlCol="0">
            <a:spAutoFit/>
          </a:bodyPr>
          <a:lstStyle/>
          <a:p>
            <a:pPr algn="l"/>
            <a:r>
              <a:rPr lang="en-US" altLang="zh-CN" dirty="0"/>
              <a:t>Set A</a:t>
            </a:r>
            <a:endParaRPr lang="zh-CN" altLang="en-US" dirty="0" err="1"/>
          </a:p>
        </p:txBody>
      </p:sp>
      <p:grpSp>
        <p:nvGrpSpPr>
          <p:cNvPr id="51" name="Group 50">
            <a:extLst>
              <a:ext uri="{FF2B5EF4-FFF2-40B4-BE49-F238E27FC236}">
                <a16:creationId xmlns:a16="http://schemas.microsoft.com/office/drawing/2014/main" id="{BD6CE988-A5E7-457C-B0BA-5E2B018925AF}"/>
              </a:ext>
            </a:extLst>
          </p:cNvPr>
          <p:cNvGrpSpPr/>
          <p:nvPr/>
        </p:nvGrpSpPr>
        <p:grpSpPr>
          <a:xfrm>
            <a:off x="3622155" y="2775794"/>
            <a:ext cx="2285699" cy="374313"/>
            <a:chOff x="1310156" y="1484067"/>
            <a:chExt cx="2285699" cy="374313"/>
          </a:xfrm>
        </p:grpSpPr>
        <p:sp>
          <p:nvSpPr>
            <p:cNvPr id="52" name="Oval 13">
              <a:extLst>
                <a:ext uri="{FF2B5EF4-FFF2-40B4-BE49-F238E27FC236}">
                  <a16:creationId xmlns:a16="http://schemas.microsoft.com/office/drawing/2014/main" id="{332C05E5-5F34-44A1-87DA-C6C7E06AA41C}"/>
                </a:ext>
              </a:extLst>
            </p:cNvPr>
            <p:cNvSpPr>
              <a:spLocks noChangeArrowheads="1"/>
            </p:cNvSpPr>
            <p:nvPr/>
          </p:nvSpPr>
          <p:spPr bwMode="auto">
            <a:xfrm>
              <a:off x="1310156" y="1646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3" name="TextBox 52">
              <a:extLst>
                <a:ext uri="{FF2B5EF4-FFF2-40B4-BE49-F238E27FC236}">
                  <a16:creationId xmlns:a16="http://schemas.microsoft.com/office/drawing/2014/main" id="{E30C2F1F-99FF-45E8-B20C-D5E742BDC0A8}"/>
                </a:ext>
              </a:extLst>
            </p:cNvPr>
            <p:cNvSpPr txBox="1"/>
            <p:nvPr/>
          </p:nvSpPr>
          <p:spPr>
            <a:xfrm>
              <a:off x="1456563" y="1489048"/>
              <a:ext cx="915635" cy="369332"/>
            </a:xfrm>
            <a:prstGeom prst="rect">
              <a:avLst/>
            </a:prstGeom>
            <a:noFill/>
          </p:spPr>
          <p:txBody>
            <a:bodyPr wrap="none" rtlCol="0">
              <a:spAutoFit/>
            </a:bodyPr>
            <a:lstStyle/>
            <a:p>
              <a:pPr algn="l"/>
              <a:r>
                <a:rPr lang="en-US" altLang="zh-CN" dirty="0"/>
                <a:t>positive</a:t>
              </a:r>
            </a:p>
          </p:txBody>
        </p:sp>
        <p:sp>
          <p:nvSpPr>
            <p:cNvPr id="54" name="TextBox 53">
              <a:extLst>
                <a:ext uri="{FF2B5EF4-FFF2-40B4-BE49-F238E27FC236}">
                  <a16:creationId xmlns:a16="http://schemas.microsoft.com/office/drawing/2014/main" id="{A5545FB3-4F80-4F48-A293-522A93EA750B}"/>
                </a:ext>
              </a:extLst>
            </p:cNvPr>
            <p:cNvSpPr txBox="1"/>
            <p:nvPr/>
          </p:nvSpPr>
          <p:spPr>
            <a:xfrm>
              <a:off x="2628924" y="1484067"/>
              <a:ext cx="966931" cy="369332"/>
            </a:xfrm>
            <a:prstGeom prst="rect">
              <a:avLst/>
            </a:prstGeom>
            <a:noFill/>
          </p:spPr>
          <p:txBody>
            <a:bodyPr wrap="none" rtlCol="0">
              <a:spAutoFit/>
            </a:bodyPr>
            <a:lstStyle/>
            <a:p>
              <a:pPr algn="l"/>
              <a:r>
                <a:rPr lang="en-US" altLang="zh-CN" dirty="0"/>
                <a:t>negative</a:t>
              </a:r>
            </a:p>
          </p:txBody>
        </p:sp>
        <p:sp>
          <p:nvSpPr>
            <p:cNvPr id="55" name="Oval 54">
              <a:extLst>
                <a:ext uri="{FF2B5EF4-FFF2-40B4-BE49-F238E27FC236}">
                  <a16:creationId xmlns:a16="http://schemas.microsoft.com/office/drawing/2014/main" id="{2B917C80-AE6A-4B7E-B9A7-246E114E858C}"/>
                </a:ext>
              </a:extLst>
            </p:cNvPr>
            <p:cNvSpPr>
              <a:spLocks noChangeArrowheads="1"/>
            </p:cNvSpPr>
            <p:nvPr/>
          </p:nvSpPr>
          <p:spPr bwMode="auto">
            <a:xfrm>
              <a:off x="2497302" y="163969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spTree>
    <p:extLst>
      <p:ext uri="{BB962C8B-B14F-4D97-AF65-F5344CB8AC3E}">
        <p14:creationId xmlns:p14="http://schemas.microsoft.com/office/powerpoint/2010/main" val="1493188865"/>
      </p:ext>
    </p:extLst>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75F4A97F-75D9-49B0-9DFF-AD2A43556615}"/>
              </a:ext>
            </a:extLst>
          </p:cNvPr>
          <p:cNvCxnSpPr>
            <a:cxnSpLocks/>
          </p:cNvCxnSpPr>
          <p:nvPr/>
        </p:nvCxnSpPr>
        <p:spPr>
          <a:xfrm>
            <a:off x="1360996" y="4816651"/>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C965887A-4C97-4FF7-AED4-9270B2F4D7F6}"/>
              </a:ext>
            </a:extLst>
          </p:cNvPr>
          <p:cNvGrpSpPr/>
          <p:nvPr/>
        </p:nvGrpSpPr>
        <p:grpSpPr>
          <a:xfrm>
            <a:off x="1566910" y="4065526"/>
            <a:ext cx="1666482" cy="2123786"/>
            <a:chOff x="1655621" y="3566804"/>
            <a:chExt cx="1666482" cy="2123786"/>
          </a:xfrm>
        </p:grpSpPr>
        <p:sp>
          <p:nvSpPr>
            <p:cNvPr id="27" name="Oval 8">
              <a:extLst>
                <a:ext uri="{FF2B5EF4-FFF2-40B4-BE49-F238E27FC236}">
                  <a16:creationId xmlns:a16="http://schemas.microsoft.com/office/drawing/2014/main" id="{64D4DBF2-42E3-4148-91F1-7CD4EFE71446}"/>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8" name="Oval 9">
              <a:extLst>
                <a:ext uri="{FF2B5EF4-FFF2-40B4-BE49-F238E27FC236}">
                  <a16:creationId xmlns:a16="http://schemas.microsoft.com/office/drawing/2014/main" id="{C960778A-E5CB-48FC-A98E-F36B40944954}"/>
                </a:ext>
              </a:extLst>
            </p:cNvPr>
            <p:cNvSpPr>
              <a:spLocks noChangeArrowheads="1"/>
            </p:cNvSpPr>
            <p:nvPr/>
          </p:nvSpPr>
          <p:spPr bwMode="auto">
            <a:xfrm>
              <a:off x="2266151" y="380429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29" name="Oval 10">
              <a:extLst>
                <a:ext uri="{FF2B5EF4-FFF2-40B4-BE49-F238E27FC236}">
                  <a16:creationId xmlns:a16="http://schemas.microsoft.com/office/drawing/2014/main" id="{2A1411A8-3E08-4904-A926-1F47F5365A25}"/>
                </a:ext>
              </a:extLst>
            </p:cNvPr>
            <p:cNvSpPr>
              <a:spLocks noChangeArrowheads="1"/>
            </p:cNvSpPr>
            <p:nvPr/>
          </p:nvSpPr>
          <p:spPr bwMode="auto">
            <a:xfrm>
              <a:off x="1850496" y="45297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0" name="Oval 11">
              <a:extLst>
                <a:ext uri="{FF2B5EF4-FFF2-40B4-BE49-F238E27FC236}">
                  <a16:creationId xmlns:a16="http://schemas.microsoft.com/office/drawing/2014/main" id="{0D8B8985-A3BF-4506-9919-FD1D57D3F383}"/>
                </a:ext>
              </a:extLst>
            </p:cNvPr>
            <p:cNvSpPr>
              <a:spLocks noChangeArrowheads="1"/>
            </p:cNvSpPr>
            <p:nvPr/>
          </p:nvSpPr>
          <p:spPr bwMode="auto">
            <a:xfrm>
              <a:off x="2466624" y="4091633"/>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31" name="Oval 12">
              <a:extLst>
                <a:ext uri="{FF2B5EF4-FFF2-40B4-BE49-F238E27FC236}">
                  <a16:creationId xmlns:a16="http://schemas.microsoft.com/office/drawing/2014/main" id="{3AF92ED0-9E8B-4B79-9BA8-46C6F42034FF}"/>
                </a:ext>
              </a:extLst>
            </p:cNvPr>
            <p:cNvSpPr>
              <a:spLocks noChangeArrowheads="1"/>
            </p:cNvSpPr>
            <p:nvPr/>
          </p:nvSpPr>
          <p:spPr bwMode="auto">
            <a:xfrm>
              <a:off x="2122465" y="4222296"/>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2" name="Oval 13">
              <a:extLst>
                <a:ext uri="{FF2B5EF4-FFF2-40B4-BE49-F238E27FC236}">
                  <a16:creationId xmlns:a16="http://schemas.microsoft.com/office/drawing/2014/main" id="{24865087-A50C-4233-8B05-3165B088AC49}"/>
                </a:ext>
              </a:extLst>
            </p:cNvPr>
            <p:cNvSpPr>
              <a:spLocks noChangeArrowheads="1"/>
            </p:cNvSpPr>
            <p:nvPr/>
          </p:nvSpPr>
          <p:spPr bwMode="auto">
            <a:xfrm>
              <a:off x="2655496" y="372965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3" name="Oval 14">
              <a:extLst>
                <a:ext uri="{FF2B5EF4-FFF2-40B4-BE49-F238E27FC236}">
                  <a16:creationId xmlns:a16="http://schemas.microsoft.com/office/drawing/2014/main" id="{0453E000-E295-401A-8BB6-A65BFCE8E9F3}"/>
                </a:ext>
              </a:extLst>
            </p:cNvPr>
            <p:cNvSpPr>
              <a:spLocks noChangeArrowheads="1"/>
            </p:cNvSpPr>
            <p:nvPr/>
          </p:nvSpPr>
          <p:spPr bwMode="auto">
            <a:xfrm>
              <a:off x="2181450" y="4621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4" name="Oval 15">
              <a:extLst>
                <a:ext uri="{FF2B5EF4-FFF2-40B4-BE49-F238E27FC236}">
                  <a16:creationId xmlns:a16="http://schemas.microsoft.com/office/drawing/2014/main" id="{A5C18846-7FB7-4252-8819-44F9FF0E62AF}"/>
                </a:ext>
              </a:extLst>
            </p:cNvPr>
            <p:cNvSpPr>
              <a:spLocks noChangeArrowheads="1"/>
            </p:cNvSpPr>
            <p:nvPr/>
          </p:nvSpPr>
          <p:spPr bwMode="auto">
            <a:xfrm>
              <a:off x="2845464" y="406155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5" name="Oval 28">
              <a:extLst>
                <a:ext uri="{FF2B5EF4-FFF2-40B4-BE49-F238E27FC236}">
                  <a16:creationId xmlns:a16="http://schemas.microsoft.com/office/drawing/2014/main" id="{AD61F91A-DEE0-4F03-9AAB-65555312A3BB}"/>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panose="020F0502020204030204" pitchFamily="34" charset="0"/>
                <a:sym typeface="Calibri" panose="020F0502020204030204" pitchFamily="34" charset="0"/>
              </a:endParaRPr>
            </a:p>
          </p:txBody>
        </p:sp>
        <p:sp>
          <p:nvSpPr>
            <p:cNvPr id="36" name="TextBox 33">
              <a:extLst>
                <a:ext uri="{FF2B5EF4-FFF2-40B4-BE49-F238E27FC236}">
                  <a16:creationId xmlns:a16="http://schemas.microsoft.com/office/drawing/2014/main" id="{296882E5-9038-4E50-BD3D-2312C7D50CEE}"/>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37" name="Oval 8">
              <a:extLst>
                <a:ext uri="{FF2B5EF4-FFF2-40B4-BE49-F238E27FC236}">
                  <a16:creationId xmlns:a16="http://schemas.microsoft.com/office/drawing/2014/main" id="{9D53AEBB-DAAD-4722-9339-CBAAAEB014D1}"/>
                </a:ext>
              </a:extLst>
            </p:cNvPr>
            <p:cNvSpPr>
              <a:spLocks noChangeArrowheads="1"/>
            </p:cNvSpPr>
            <p:nvPr/>
          </p:nvSpPr>
          <p:spPr bwMode="auto">
            <a:xfrm>
              <a:off x="1912126" y="508087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38" name="Oval 11">
              <a:extLst>
                <a:ext uri="{FF2B5EF4-FFF2-40B4-BE49-F238E27FC236}">
                  <a16:creationId xmlns:a16="http://schemas.microsoft.com/office/drawing/2014/main" id="{D8BD3D63-DAB1-4F13-8B77-EB0D7027F237}"/>
                </a:ext>
              </a:extLst>
            </p:cNvPr>
            <p:cNvSpPr>
              <a:spLocks noChangeArrowheads="1"/>
            </p:cNvSpPr>
            <p:nvPr/>
          </p:nvSpPr>
          <p:spPr bwMode="auto">
            <a:xfrm>
              <a:off x="2204521" y="49063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39" name="Oval 14">
              <a:extLst>
                <a:ext uri="{FF2B5EF4-FFF2-40B4-BE49-F238E27FC236}">
                  <a16:creationId xmlns:a16="http://schemas.microsoft.com/office/drawing/2014/main" id="{857DE586-2E46-4283-8A7F-E36C4B79879B}"/>
                </a:ext>
              </a:extLst>
            </p:cNvPr>
            <p:cNvSpPr>
              <a:spLocks noChangeArrowheads="1"/>
            </p:cNvSpPr>
            <p:nvPr/>
          </p:nvSpPr>
          <p:spPr bwMode="auto">
            <a:xfrm>
              <a:off x="2488861" y="520950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0" name="TextBox 33">
              <a:extLst>
                <a:ext uri="{FF2B5EF4-FFF2-40B4-BE49-F238E27FC236}">
                  <a16:creationId xmlns:a16="http://schemas.microsoft.com/office/drawing/2014/main" id="{56169883-70FB-494F-90B8-8E5A0A27EE8B}"/>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41" name="Oval 8">
              <a:extLst>
                <a:ext uri="{FF2B5EF4-FFF2-40B4-BE49-F238E27FC236}">
                  <a16:creationId xmlns:a16="http://schemas.microsoft.com/office/drawing/2014/main" id="{9F27C829-E094-4980-8459-91A243E64E5F}"/>
                </a:ext>
              </a:extLst>
            </p:cNvPr>
            <p:cNvSpPr>
              <a:spLocks noChangeArrowheads="1"/>
            </p:cNvSpPr>
            <p:nvPr/>
          </p:nvSpPr>
          <p:spPr bwMode="auto">
            <a:xfrm>
              <a:off x="2907094" y="486964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2" name="Oval 14">
              <a:extLst>
                <a:ext uri="{FF2B5EF4-FFF2-40B4-BE49-F238E27FC236}">
                  <a16:creationId xmlns:a16="http://schemas.microsoft.com/office/drawing/2014/main" id="{148A7614-DC3A-4A0A-8AF8-F3FEABF25003}"/>
                </a:ext>
              </a:extLst>
            </p:cNvPr>
            <p:cNvSpPr>
              <a:spLocks noChangeArrowheads="1"/>
            </p:cNvSpPr>
            <p:nvPr/>
          </p:nvSpPr>
          <p:spPr bwMode="auto">
            <a:xfrm>
              <a:off x="2587207" y="49937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3" name="Oval 14">
              <a:extLst>
                <a:ext uri="{FF2B5EF4-FFF2-40B4-BE49-F238E27FC236}">
                  <a16:creationId xmlns:a16="http://schemas.microsoft.com/office/drawing/2014/main" id="{C8F02C50-8814-4C2A-AE67-791FCF63DA67}"/>
                </a:ext>
              </a:extLst>
            </p:cNvPr>
            <p:cNvSpPr>
              <a:spLocks noChangeArrowheads="1"/>
            </p:cNvSpPr>
            <p:nvPr/>
          </p:nvSpPr>
          <p:spPr bwMode="auto">
            <a:xfrm>
              <a:off x="2861020" y="521398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4" name="Oval 8">
              <a:extLst>
                <a:ext uri="{FF2B5EF4-FFF2-40B4-BE49-F238E27FC236}">
                  <a16:creationId xmlns:a16="http://schemas.microsoft.com/office/drawing/2014/main" id="{7C284573-62CD-4CF2-A5C6-10280CECCBFB}"/>
                </a:ext>
              </a:extLst>
            </p:cNvPr>
            <p:cNvSpPr>
              <a:spLocks noChangeArrowheads="1"/>
            </p:cNvSpPr>
            <p:nvPr/>
          </p:nvSpPr>
          <p:spPr bwMode="auto">
            <a:xfrm>
              <a:off x="2660568" y="4294181"/>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5" name="Oval 11">
              <a:extLst>
                <a:ext uri="{FF2B5EF4-FFF2-40B4-BE49-F238E27FC236}">
                  <a16:creationId xmlns:a16="http://schemas.microsoft.com/office/drawing/2014/main" id="{8CCB2485-8495-4ADD-99CA-DA4F6E53473C}"/>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46" name="Oval 12">
              <a:extLst>
                <a:ext uri="{FF2B5EF4-FFF2-40B4-BE49-F238E27FC236}">
                  <a16:creationId xmlns:a16="http://schemas.microsoft.com/office/drawing/2014/main" id="{27734F6E-8757-4110-8717-2DC7B373B2AF}"/>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47" name="Oval 8">
              <a:extLst>
                <a:ext uri="{FF2B5EF4-FFF2-40B4-BE49-F238E27FC236}">
                  <a16:creationId xmlns:a16="http://schemas.microsoft.com/office/drawing/2014/main" id="{509CE6B8-F7CC-4C4D-A9E9-0524A308C89F}"/>
                </a:ext>
              </a:extLst>
            </p:cNvPr>
            <p:cNvSpPr>
              <a:spLocks noChangeArrowheads="1"/>
            </p:cNvSpPr>
            <p:nvPr/>
          </p:nvSpPr>
          <p:spPr bwMode="auto">
            <a:xfrm>
              <a:off x="2794303" y="4657167"/>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pic>
        <p:nvPicPr>
          <p:cNvPr id="48" name="Picture 47">
            <a:extLst>
              <a:ext uri="{FF2B5EF4-FFF2-40B4-BE49-F238E27FC236}">
                <a16:creationId xmlns:a16="http://schemas.microsoft.com/office/drawing/2014/main" id="{1658C206-2D85-486A-ABE7-4E130493D40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35843" y="4756088"/>
            <a:ext cx="185143" cy="182857"/>
          </a:xfrm>
          <a:prstGeom prst="rect">
            <a:avLst/>
          </a:prstGeom>
        </p:spPr>
      </p:pic>
      <p:pic>
        <p:nvPicPr>
          <p:cNvPr id="49" name="Picture 48">
            <a:extLst>
              <a:ext uri="{FF2B5EF4-FFF2-40B4-BE49-F238E27FC236}">
                <a16:creationId xmlns:a16="http://schemas.microsoft.com/office/drawing/2014/main" id="{88A1136F-1956-4505-9730-CD32A16BAA09}"/>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67926" y="5095813"/>
            <a:ext cx="185143" cy="182857"/>
          </a:xfrm>
          <a:prstGeom prst="rect">
            <a:avLst/>
          </a:prstGeom>
        </p:spPr>
      </p:pic>
      <p:sp>
        <p:nvSpPr>
          <p:cNvPr id="50" name="TextBox 49">
            <a:extLst>
              <a:ext uri="{FF2B5EF4-FFF2-40B4-BE49-F238E27FC236}">
                <a16:creationId xmlns:a16="http://schemas.microsoft.com/office/drawing/2014/main" id="{CE029C0F-CC1F-445F-9AC5-1AAD15180061}"/>
              </a:ext>
            </a:extLst>
          </p:cNvPr>
          <p:cNvSpPr txBox="1"/>
          <p:nvPr/>
        </p:nvSpPr>
        <p:spPr>
          <a:xfrm>
            <a:off x="1968836" y="3567204"/>
            <a:ext cx="691279" cy="369332"/>
          </a:xfrm>
          <a:prstGeom prst="rect">
            <a:avLst/>
          </a:prstGeom>
          <a:noFill/>
        </p:spPr>
        <p:txBody>
          <a:bodyPr wrap="none" rtlCol="0">
            <a:spAutoFit/>
          </a:bodyPr>
          <a:lstStyle/>
          <a:p>
            <a:pPr algn="l"/>
            <a:r>
              <a:rPr lang="en-US" altLang="zh-CN" dirty="0"/>
              <a:t>Set A</a:t>
            </a:r>
            <a:endParaRPr lang="zh-CN" altLang="en-US" dirty="0" err="1"/>
          </a:p>
        </p:txBody>
      </p:sp>
      <p:grpSp>
        <p:nvGrpSpPr>
          <p:cNvPr id="51" name="Group 50">
            <a:extLst>
              <a:ext uri="{FF2B5EF4-FFF2-40B4-BE49-F238E27FC236}">
                <a16:creationId xmlns:a16="http://schemas.microsoft.com/office/drawing/2014/main" id="{BD6CE988-A5E7-457C-B0BA-5E2B018925AF}"/>
              </a:ext>
            </a:extLst>
          </p:cNvPr>
          <p:cNvGrpSpPr/>
          <p:nvPr/>
        </p:nvGrpSpPr>
        <p:grpSpPr>
          <a:xfrm>
            <a:off x="3622155" y="2775794"/>
            <a:ext cx="2285699" cy="374313"/>
            <a:chOff x="1310156" y="1484067"/>
            <a:chExt cx="2285699" cy="374313"/>
          </a:xfrm>
        </p:grpSpPr>
        <p:sp>
          <p:nvSpPr>
            <p:cNvPr id="52" name="Oval 13">
              <a:extLst>
                <a:ext uri="{FF2B5EF4-FFF2-40B4-BE49-F238E27FC236}">
                  <a16:creationId xmlns:a16="http://schemas.microsoft.com/office/drawing/2014/main" id="{332C05E5-5F34-44A1-87DA-C6C7E06AA41C}"/>
                </a:ext>
              </a:extLst>
            </p:cNvPr>
            <p:cNvSpPr>
              <a:spLocks noChangeArrowheads="1"/>
            </p:cNvSpPr>
            <p:nvPr/>
          </p:nvSpPr>
          <p:spPr bwMode="auto">
            <a:xfrm>
              <a:off x="1310156" y="1646475"/>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53" name="TextBox 52">
              <a:extLst>
                <a:ext uri="{FF2B5EF4-FFF2-40B4-BE49-F238E27FC236}">
                  <a16:creationId xmlns:a16="http://schemas.microsoft.com/office/drawing/2014/main" id="{E30C2F1F-99FF-45E8-B20C-D5E742BDC0A8}"/>
                </a:ext>
              </a:extLst>
            </p:cNvPr>
            <p:cNvSpPr txBox="1"/>
            <p:nvPr/>
          </p:nvSpPr>
          <p:spPr>
            <a:xfrm>
              <a:off x="1456563" y="1489048"/>
              <a:ext cx="915635" cy="369332"/>
            </a:xfrm>
            <a:prstGeom prst="rect">
              <a:avLst/>
            </a:prstGeom>
            <a:noFill/>
          </p:spPr>
          <p:txBody>
            <a:bodyPr wrap="none" rtlCol="0">
              <a:spAutoFit/>
            </a:bodyPr>
            <a:lstStyle/>
            <a:p>
              <a:pPr algn="l"/>
              <a:r>
                <a:rPr lang="en-US" altLang="zh-CN" dirty="0"/>
                <a:t>positive</a:t>
              </a:r>
            </a:p>
          </p:txBody>
        </p:sp>
        <p:sp>
          <p:nvSpPr>
            <p:cNvPr id="54" name="TextBox 53">
              <a:extLst>
                <a:ext uri="{FF2B5EF4-FFF2-40B4-BE49-F238E27FC236}">
                  <a16:creationId xmlns:a16="http://schemas.microsoft.com/office/drawing/2014/main" id="{A5545FB3-4F80-4F48-A293-522A93EA750B}"/>
                </a:ext>
              </a:extLst>
            </p:cNvPr>
            <p:cNvSpPr txBox="1"/>
            <p:nvPr/>
          </p:nvSpPr>
          <p:spPr>
            <a:xfrm>
              <a:off x="2628924" y="1484067"/>
              <a:ext cx="966931" cy="369332"/>
            </a:xfrm>
            <a:prstGeom prst="rect">
              <a:avLst/>
            </a:prstGeom>
            <a:noFill/>
          </p:spPr>
          <p:txBody>
            <a:bodyPr wrap="none" rtlCol="0">
              <a:spAutoFit/>
            </a:bodyPr>
            <a:lstStyle/>
            <a:p>
              <a:pPr algn="l"/>
              <a:r>
                <a:rPr lang="en-US" altLang="zh-CN" dirty="0"/>
                <a:t>negative</a:t>
              </a:r>
            </a:p>
          </p:txBody>
        </p:sp>
        <p:sp>
          <p:nvSpPr>
            <p:cNvPr id="55" name="Oval 54">
              <a:extLst>
                <a:ext uri="{FF2B5EF4-FFF2-40B4-BE49-F238E27FC236}">
                  <a16:creationId xmlns:a16="http://schemas.microsoft.com/office/drawing/2014/main" id="{2B917C80-AE6A-4B7E-B9A7-246E114E858C}"/>
                </a:ext>
              </a:extLst>
            </p:cNvPr>
            <p:cNvSpPr>
              <a:spLocks noChangeArrowheads="1"/>
            </p:cNvSpPr>
            <p:nvPr/>
          </p:nvSpPr>
          <p:spPr bwMode="auto">
            <a:xfrm>
              <a:off x="2497302" y="163969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grpSp>
        <p:nvGrpSpPr>
          <p:cNvPr id="57" name="Group 56">
            <a:extLst>
              <a:ext uri="{FF2B5EF4-FFF2-40B4-BE49-F238E27FC236}">
                <a16:creationId xmlns:a16="http://schemas.microsoft.com/office/drawing/2014/main" id="{DF85C3FF-DBBF-4853-A516-54A585AC3F60}"/>
              </a:ext>
            </a:extLst>
          </p:cNvPr>
          <p:cNvGrpSpPr/>
          <p:nvPr/>
        </p:nvGrpSpPr>
        <p:grpSpPr>
          <a:xfrm>
            <a:off x="4343783" y="4058304"/>
            <a:ext cx="1666482" cy="2123786"/>
            <a:chOff x="1655621" y="3566804"/>
            <a:chExt cx="1666482" cy="2123786"/>
          </a:xfrm>
        </p:grpSpPr>
        <p:sp>
          <p:nvSpPr>
            <p:cNvPr id="59" name="Oval 8">
              <a:extLst>
                <a:ext uri="{FF2B5EF4-FFF2-40B4-BE49-F238E27FC236}">
                  <a16:creationId xmlns:a16="http://schemas.microsoft.com/office/drawing/2014/main" id="{5DC4C819-BF41-43CB-917C-CFAF3876D7C5}"/>
                </a:ext>
              </a:extLst>
            </p:cNvPr>
            <p:cNvSpPr>
              <a:spLocks noChangeArrowheads="1"/>
            </p:cNvSpPr>
            <p:nvPr/>
          </p:nvSpPr>
          <p:spPr bwMode="auto">
            <a:xfrm>
              <a:off x="2537308" y="460278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0" name="Oval 9">
              <a:extLst>
                <a:ext uri="{FF2B5EF4-FFF2-40B4-BE49-F238E27FC236}">
                  <a16:creationId xmlns:a16="http://schemas.microsoft.com/office/drawing/2014/main" id="{CD283629-1A21-407F-99C2-3BDA00DA20E6}"/>
                </a:ext>
              </a:extLst>
            </p:cNvPr>
            <p:cNvSpPr>
              <a:spLocks noChangeArrowheads="1"/>
            </p:cNvSpPr>
            <p:nvPr/>
          </p:nvSpPr>
          <p:spPr bwMode="auto">
            <a:xfrm>
              <a:off x="2300190" y="3768101"/>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1" name="Oval 10">
              <a:extLst>
                <a:ext uri="{FF2B5EF4-FFF2-40B4-BE49-F238E27FC236}">
                  <a16:creationId xmlns:a16="http://schemas.microsoft.com/office/drawing/2014/main" id="{FEDB44E6-E8B2-42FB-93C6-2A23EE65C0CF}"/>
                </a:ext>
              </a:extLst>
            </p:cNvPr>
            <p:cNvSpPr>
              <a:spLocks noChangeArrowheads="1"/>
            </p:cNvSpPr>
            <p:nvPr/>
          </p:nvSpPr>
          <p:spPr bwMode="auto">
            <a:xfrm>
              <a:off x="1823246" y="476006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2" name="Oval 11">
              <a:extLst>
                <a:ext uri="{FF2B5EF4-FFF2-40B4-BE49-F238E27FC236}">
                  <a16:creationId xmlns:a16="http://schemas.microsoft.com/office/drawing/2014/main" id="{E2A2C8D3-611F-4389-856C-73169C4D36AA}"/>
                </a:ext>
              </a:extLst>
            </p:cNvPr>
            <p:cNvSpPr>
              <a:spLocks noChangeArrowheads="1"/>
            </p:cNvSpPr>
            <p:nvPr/>
          </p:nvSpPr>
          <p:spPr bwMode="auto">
            <a:xfrm>
              <a:off x="2608069"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63" name="Oval 12">
              <a:extLst>
                <a:ext uri="{FF2B5EF4-FFF2-40B4-BE49-F238E27FC236}">
                  <a16:creationId xmlns:a16="http://schemas.microsoft.com/office/drawing/2014/main" id="{38065F55-E7DC-4037-9C38-A3F6F534B21F}"/>
                </a:ext>
              </a:extLst>
            </p:cNvPr>
            <p:cNvSpPr>
              <a:spLocks noChangeArrowheads="1"/>
            </p:cNvSpPr>
            <p:nvPr/>
          </p:nvSpPr>
          <p:spPr bwMode="auto">
            <a:xfrm>
              <a:off x="1820451" y="4488619"/>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4" name="Oval 13">
              <a:extLst>
                <a:ext uri="{FF2B5EF4-FFF2-40B4-BE49-F238E27FC236}">
                  <a16:creationId xmlns:a16="http://schemas.microsoft.com/office/drawing/2014/main" id="{49E7FF63-A7FF-45AC-AFE9-7C830E21D8C5}"/>
                </a:ext>
              </a:extLst>
            </p:cNvPr>
            <p:cNvSpPr>
              <a:spLocks noChangeArrowheads="1"/>
            </p:cNvSpPr>
            <p:nvPr/>
          </p:nvSpPr>
          <p:spPr bwMode="auto">
            <a:xfrm>
              <a:off x="2743164" y="389673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5" name="Oval 14">
              <a:extLst>
                <a:ext uri="{FF2B5EF4-FFF2-40B4-BE49-F238E27FC236}">
                  <a16:creationId xmlns:a16="http://schemas.microsoft.com/office/drawing/2014/main" id="{8E9B1D6B-CEDB-44BB-8CC0-A9D40A00F8CB}"/>
                </a:ext>
              </a:extLst>
            </p:cNvPr>
            <p:cNvSpPr>
              <a:spLocks noChangeArrowheads="1"/>
            </p:cNvSpPr>
            <p:nvPr/>
          </p:nvSpPr>
          <p:spPr bwMode="auto">
            <a:xfrm>
              <a:off x="2075289" y="4172380"/>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6" name="Oval 15">
              <a:extLst>
                <a:ext uri="{FF2B5EF4-FFF2-40B4-BE49-F238E27FC236}">
                  <a16:creationId xmlns:a16="http://schemas.microsoft.com/office/drawing/2014/main" id="{A4FA5A25-4CB3-49A7-B315-94AFE1B93E54}"/>
                </a:ext>
              </a:extLst>
            </p:cNvPr>
            <p:cNvSpPr>
              <a:spLocks noChangeArrowheads="1"/>
            </p:cNvSpPr>
            <p:nvPr/>
          </p:nvSpPr>
          <p:spPr bwMode="auto">
            <a:xfrm>
              <a:off x="2357818" y="414509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67" name="Oval 28">
              <a:extLst>
                <a:ext uri="{FF2B5EF4-FFF2-40B4-BE49-F238E27FC236}">
                  <a16:creationId xmlns:a16="http://schemas.microsoft.com/office/drawing/2014/main" id="{8FB6F111-50CF-465C-937A-97DB62CDD819}"/>
                </a:ext>
              </a:extLst>
            </p:cNvPr>
            <p:cNvSpPr>
              <a:spLocks noChangeArrowheads="1"/>
            </p:cNvSpPr>
            <p:nvPr/>
          </p:nvSpPr>
          <p:spPr bwMode="auto">
            <a:xfrm rot="16200000">
              <a:off x="1426969" y="3795456"/>
              <a:ext cx="2123786" cy="1666482"/>
            </a:xfrm>
            <a:prstGeom prst="ellipse">
              <a:avLst/>
            </a:prstGeom>
            <a:noFill/>
            <a:ln w="127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FFFF"/>
                </a:solidFill>
                <a:latin typeface="Calibri" panose="020F0502020204030204" pitchFamily="34" charset="0"/>
                <a:sym typeface="Calibri" panose="020F0502020204030204" pitchFamily="34" charset="0"/>
              </a:endParaRPr>
            </a:p>
          </p:txBody>
        </p:sp>
        <p:sp>
          <p:nvSpPr>
            <p:cNvPr id="68" name="TextBox 33">
              <a:extLst>
                <a:ext uri="{FF2B5EF4-FFF2-40B4-BE49-F238E27FC236}">
                  <a16:creationId xmlns:a16="http://schemas.microsoft.com/office/drawing/2014/main" id="{ED0A2B6E-AE20-41F3-A5E6-F102408AE96A}"/>
                </a:ext>
              </a:extLst>
            </p:cNvPr>
            <p:cNvSpPr>
              <a:spLocks noChangeArrowheads="1"/>
            </p:cNvSpPr>
            <p:nvPr/>
          </p:nvSpPr>
          <p:spPr bwMode="auto">
            <a:xfrm>
              <a:off x="2257332" y="4405020"/>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69" name="Oval 8">
              <a:extLst>
                <a:ext uri="{FF2B5EF4-FFF2-40B4-BE49-F238E27FC236}">
                  <a16:creationId xmlns:a16="http://schemas.microsoft.com/office/drawing/2014/main" id="{31AD6926-880B-42C8-8BBB-97CDD0175C54}"/>
                </a:ext>
              </a:extLst>
            </p:cNvPr>
            <p:cNvSpPr>
              <a:spLocks noChangeArrowheads="1"/>
            </p:cNvSpPr>
            <p:nvPr/>
          </p:nvSpPr>
          <p:spPr bwMode="auto">
            <a:xfrm>
              <a:off x="2213523" y="5392024"/>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0" name="Oval 11">
              <a:extLst>
                <a:ext uri="{FF2B5EF4-FFF2-40B4-BE49-F238E27FC236}">
                  <a16:creationId xmlns:a16="http://schemas.microsoft.com/office/drawing/2014/main" id="{5892C6FB-EF6E-4E84-93B7-3496DADC98A4}"/>
                </a:ext>
              </a:extLst>
            </p:cNvPr>
            <p:cNvSpPr>
              <a:spLocks noChangeArrowheads="1"/>
            </p:cNvSpPr>
            <p:nvPr/>
          </p:nvSpPr>
          <p:spPr bwMode="auto">
            <a:xfrm>
              <a:off x="2226242" y="504748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71" name="Oval 14">
              <a:extLst>
                <a:ext uri="{FF2B5EF4-FFF2-40B4-BE49-F238E27FC236}">
                  <a16:creationId xmlns:a16="http://schemas.microsoft.com/office/drawing/2014/main" id="{02D0F4E4-6068-4982-84FB-67D1B87DA4DD}"/>
                </a:ext>
              </a:extLst>
            </p:cNvPr>
            <p:cNvSpPr>
              <a:spLocks noChangeArrowheads="1"/>
            </p:cNvSpPr>
            <p:nvPr/>
          </p:nvSpPr>
          <p:spPr bwMode="auto">
            <a:xfrm>
              <a:off x="2614017" y="526899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2" name="TextBox 33">
              <a:extLst>
                <a:ext uri="{FF2B5EF4-FFF2-40B4-BE49-F238E27FC236}">
                  <a16:creationId xmlns:a16="http://schemas.microsoft.com/office/drawing/2014/main" id="{D2F37CB1-FCBF-4E8E-A79D-645254821F32}"/>
                </a:ext>
              </a:extLst>
            </p:cNvPr>
            <p:cNvSpPr>
              <a:spLocks noChangeArrowheads="1"/>
            </p:cNvSpPr>
            <p:nvPr/>
          </p:nvSpPr>
          <p:spPr bwMode="auto">
            <a:xfrm>
              <a:off x="2330701" y="5035028"/>
              <a:ext cx="433789" cy="43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solidFill>
                  <a:srgbClr val="00B050"/>
                </a:solidFill>
                <a:latin typeface="Calibri" panose="020F0502020204030204" pitchFamily="34" charset="0"/>
                <a:sym typeface="Calibri" panose="020F0502020204030204" pitchFamily="34" charset="0"/>
              </a:endParaRPr>
            </a:p>
          </p:txBody>
        </p:sp>
        <p:sp>
          <p:nvSpPr>
            <p:cNvPr id="73" name="Oval 8">
              <a:extLst>
                <a:ext uri="{FF2B5EF4-FFF2-40B4-BE49-F238E27FC236}">
                  <a16:creationId xmlns:a16="http://schemas.microsoft.com/office/drawing/2014/main" id="{397C1500-B723-4B8D-AF6B-1D5526740E69}"/>
                </a:ext>
              </a:extLst>
            </p:cNvPr>
            <p:cNvSpPr>
              <a:spLocks noChangeArrowheads="1"/>
            </p:cNvSpPr>
            <p:nvPr/>
          </p:nvSpPr>
          <p:spPr bwMode="auto">
            <a:xfrm>
              <a:off x="3022725" y="480020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4" name="Oval 14">
              <a:extLst>
                <a:ext uri="{FF2B5EF4-FFF2-40B4-BE49-F238E27FC236}">
                  <a16:creationId xmlns:a16="http://schemas.microsoft.com/office/drawing/2014/main" id="{3C35A702-3150-43CF-B0DE-DE3A5CE8E5C2}"/>
                </a:ext>
              </a:extLst>
            </p:cNvPr>
            <p:cNvSpPr>
              <a:spLocks noChangeArrowheads="1"/>
            </p:cNvSpPr>
            <p:nvPr/>
          </p:nvSpPr>
          <p:spPr bwMode="auto">
            <a:xfrm>
              <a:off x="2603826" y="4878589"/>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5" name="Oval 14">
              <a:extLst>
                <a:ext uri="{FF2B5EF4-FFF2-40B4-BE49-F238E27FC236}">
                  <a16:creationId xmlns:a16="http://schemas.microsoft.com/office/drawing/2014/main" id="{577B2750-45B7-4E95-8516-0179B5C1EF63}"/>
                </a:ext>
              </a:extLst>
            </p:cNvPr>
            <p:cNvSpPr>
              <a:spLocks noChangeArrowheads="1"/>
            </p:cNvSpPr>
            <p:nvPr/>
          </p:nvSpPr>
          <p:spPr bwMode="auto">
            <a:xfrm>
              <a:off x="2860205" y="5072500"/>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6" name="Oval 8">
              <a:extLst>
                <a:ext uri="{FF2B5EF4-FFF2-40B4-BE49-F238E27FC236}">
                  <a16:creationId xmlns:a16="http://schemas.microsoft.com/office/drawing/2014/main" id="{6CAC8828-1D38-4372-957A-8E20D734DF47}"/>
                </a:ext>
              </a:extLst>
            </p:cNvPr>
            <p:cNvSpPr>
              <a:spLocks noChangeArrowheads="1"/>
            </p:cNvSpPr>
            <p:nvPr/>
          </p:nvSpPr>
          <p:spPr bwMode="auto">
            <a:xfrm>
              <a:off x="3095377" y="4393765"/>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7" name="Oval 11">
              <a:extLst>
                <a:ext uri="{FF2B5EF4-FFF2-40B4-BE49-F238E27FC236}">
                  <a16:creationId xmlns:a16="http://schemas.microsoft.com/office/drawing/2014/main" id="{7FC6BA77-C87B-4AD1-9751-80E2727F1FA0}"/>
                </a:ext>
              </a:extLst>
            </p:cNvPr>
            <p:cNvSpPr>
              <a:spLocks noChangeArrowheads="1"/>
            </p:cNvSpPr>
            <p:nvPr/>
          </p:nvSpPr>
          <p:spPr bwMode="auto">
            <a:xfrm>
              <a:off x="2922650" y="4333788"/>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FF0000"/>
                </a:solidFill>
                <a:latin typeface="Calibri" panose="020F0502020204030204" pitchFamily="34" charset="0"/>
                <a:sym typeface="Calibri" panose="020F0502020204030204" pitchFamily="34" charset="0"/>
              </a:endParaRPr>
            </a:p>
          </p:txBody>
        </p:sp>
        <p:sp>
          <p:nvSpPr>
            <p:cNvPr id="78" name="Oval 12">
              <a:extLst>
                <a:ext uri="{FF2B5EF4-FFF2-40B4-BE49-F238E27FC236}">
                  <a16:creationId xmlns:a16="http://schemas.microsoft.com/office/drawing/2014/main" id="{F057FE30-C89F-4398-8CAE-036B7137DCA9}"/>
                </a:ext>
              </a:extLst>
            </p:cNvPr>
            <p:cNvSpPr>
              <a:spLocks noChangeArrowheads="1"/>
            </p:cNvSpPr>
            <p:nvPr/>
          </p:nvSpPr>
          <p:spPr bwMode="auto">
            <a:xfrm>
              <a:off x="1953471" y="3946617"/>
              <a:ext cx="123260" cy="12863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79" name="Oval 8">
              <a:extLst>
                <a:ext uri="{FF2B5EF4-FFF2-40B4-BE49-F238E27FC236}">
                  <a16:creationId xmlns:a16="http://schemas.microsoft.com/office/drawing/2014/main" id="{7279002C-0D7D-42DB-B50F-DE83AF313ABB}"/>
                </a:ext>
              </a:extLst>
            </p:cNvPr>
            <p:cNvSpPr>
              <a:spLocks noChangeArrowheads="1"/>
            </p:cNvSpPr>
            <p:nvPr/>
          </p:nvSpPr>
          <p:spPr bwMode="auto">
            <a:xfrm>
              <a:off x="2226242" y="4648152"/>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grpSp>
      <p:pic>
        <p:nvPicPr>
          <p:cNvPr id="81" name="Picture 80">
            <a:extLst>
              <a:ext uri="{FF2B5EF4-FFF2-40B4-BE49-F238E27FC236}">
                <a16:creationId xmlns:a16="http://schemas.microsoft.com/office/drawing/2014/main" id="{4602C2A1-E3CD-4F20-AB9A-8BC7D033143C}"/>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5766573" y="4845446"/>
            <a:ext cx="185143" cy="182857"/>
          </a:xfrm>
          <a:prstGeom prst="rect">
            <a:avLst/>
          </a:prstGeom>
        </p:spPr>
      </p:pic>
      <p:pic>
        <p:nvPicPr>
          <p:cNvPr id="82" name="Picture 81">
            <a:extLst>
              <a:ext uri="{FF2B5EF4-FFF2-40B4-BE49-F238E27FC236}">
                <a16:creationId xmlns:a16="http://schemas.microsoft.com/office/drawing/2014/main" id="{90F3E70E-9381-4665-99B5-2E2C86F53042}"/>
              </a:ext>
            </a:extLst>
          </p:cNvPr>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4490653" y="4961146"/>
            <a:ext cx="185143" cy="182857"/>
          </a:xfrm>
          <a:prstGeom prst="rect">
            <a:avLst/>
          </a:prstGeom>
        </p:spPr>
      </p:pic>
      <p:sp>
        <p:nvSpPr>
          <p:cNvPr id="85" name="TextBox 84">
            <a:extLst>
              <a:ext uri="{FF2B5EF4-FFF2-40B4-BE49-F238E27FC236}">
                <a16:creationId xmlns:a16="http://schemas.microsoft.com/office/drawing/2014/main" id="{4B5F491B-55A3-44E8-A896-1DAD4EA6C1AF}"/>
              </a:ext>
            </a:extLst>
          </p:cNvPr>
          <p:cNvSpPr txBox="1"/>
          <p:nvPr/>
        </p:nvSpPr>
        <p:spPr>
          <a:xfrm>
            <a:off x="4700340" y="3587991"/>
            <a:ext cx="691279" cy="369332"/>
          </a:xfrm>
          <a:prstGeom prst="rect">
            <a:avLst/>
          </a:prstGeom>
          <a:noFill/>
        </p:spPr>
        <p:txBody>
          <a:bodyPr wrap="none" rtlCol="0">
            <a:spAutoFit/>
          </a:bodyPr>
          <a:lstStyle/>
          <a:p>
            <a:pPr algn="l"/>
            <a:r>
              <a:rPr lang="en-US" altLang="zh-CN" dirty="0"/>
              <a:t>Set B</a:t>
            </a:r>
            <a:endParaRPr lang="zh-CN" altLang="en-US" dirty="0" err="1"/>
          </a:p>
        </p:txBody>
      </p:sp>
      <p:cxnSp>
        <p:nvCxnSpPr>
          <p:cNvPr id="86" name="Straight Connector 85">
            <a:extLst>
              <a:ext uri="{FF2B5EF4-FFF2-40B4-BE49-F238E27FC236}">
                <a16:creationId xmlns:a16="http://schemas.microsoft.com/office/drawing/2014/main" id="{F0C4A116-6B13-4A95-AD0E-AAAD514DB345}"/>
              </a:ext>
            </a:extLst>
          </p:cNvPr>
          <p:cNvCxnSpPr>
            <a:cxnSpLocks/>
          </p:cNvCxnSpPr>
          <p:nvPr/>
        </p:nvCxnSpPr>
        <p:spPr>
          <a:xfrm>
            <a:off x="3907227" y="4800533"/>
            <a:ext cx="2261159" cy="466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Oval 8">
            <a:extLst>
              <a:ext uri="{FF2B5EF4-FFF2-40B4-BE49-F238E27FC236}">
                <a16:creationId xmlns:a16="http://schemas.microsoft.com/office/drawing/2014/main" id="{6CF4F06D-E974-4C6B-AD80-433285886C62}"/>
              </a:ext>
            </a:extLst>
          </p:cNvPr>
          <p:cNvSpPr>
            <a:spLocks noChangeArrowheads="1"/>
          </p:cNvSpPr>
          <p:nvPr/>
        </p:nvSpPr>
        <p:spPr bwMode="auto">
          <a:xfrm>
            <a:off x="4808851" y="5035648"/>
            <a:ext cx="123260" cy="128636"/>
          </a:xfrm>
          <a:prstGeom prst="ellipse">
            <a:avLst/>
          </a:prstGeom>
          <a:solidFill>
            <a:schemeClr val="accent1"/>
          </a:solidFill>
          <a:ln>
            <a:noFill/>
          </a:ln>
          <a:extLst/>
        </p:spPr>
        <p:txBody>
          <a:bodyPr anchor="ctr"/>
          <a:lstStyle>
            <a:lvl1pPr>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cs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0000"/>
              </a:solidFill>
              <a:latin typeface="Calibri" panose="020F0502020204030204" pitchFamily="34" charset="0"/>
              <a:sym typeface="Calibri" panose="020F0502020204030204" pitchFamily="34" charset="0"/>
            </a:endParaRPr>
          </a:p>
        </p:txBody>
      </p:sp>
      <p:sp>
        <p:nvSpPr>
          <p:cNvPr id="80" name="TextBox 79">
            <a:extLst>
              <a:ext uri="{FF2B5EF4-FFF2-40B4-BE49-F238E27FC236}">
                <a16:creationId xmlns:a16="http://schemas.microsoft.com/office/drawing/2014/main" id="{2997B6A5-A5A0-4781-8E7E-A87527E3D2C0}"/>
              </a:ext>
            </a:extLst>
          </p:cNvPr>
          <p:cNvSpPr txBox="1"/>
          <p:nvPr/>
        </p:nvSpPr>
        <p:spPr>
          <a:xfrm>
            <a:off x="1285274" y="1080000"/>
            <a:ext cx="6851556" cy="461665"/>
          </a:xfrm>
          <a:prstGeom prst="rect">
            <a:avLst/>
          </a:prstGeom>
          <a:noFill/>
        </p:spPr>
        <p:txBody>
          <a:bodyPr wrap="none" rtlCol="0">
            <a:spAutoFit/>
          </a:bodyPr>
          <a:lstStyle/>
          <a:p>
            <a:pPr algn="l"/>
            <a:r>
              <a:rPr lang="en-US" altLang="zh-CN" sz="2400" dirty="0"/>
              <a:t>How to strike the balance between bias and variance? </a:t>
            </a:r>
            <a:endParaRPr lang="zh-CN" altLang="en-US" sz="2400" dirty="0" err="1"/>
          </a:p>
        </p:txBody>
      </p:sp>
    </p:spTree>
    <p:extLst>
      <p:ext uri="{BB962C8B-B14F-4D97-AF65-F5344CB8AC3E}">
        <p14:creationId xmlns:p14="http://schemas.microsoft.com/office/powerpoint/2010/main" val="1036188131"/>
      </p:ext>
    </p:extLst>
  </p:cSld>
  <p:clrMapOvr>
    <a:masterClrMapping/>
  </p:clrMapOvr>
  <p:transition spd="med">
    <p:push/>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1.2261"/>
  <p:tag name="ORIGINALWIDTH" val="1447.319"/>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y|\x)=\frac{p(\x\y)}{p(\x)}=\frac{p(\x|\y)p(\y)}{p(\x)}$&#10;&#10;&#10;\end{document}"/>
  <p:tag name="IGUANATEXSIZE" val="20"/>
  <p:tag name="IGUANATEXCURSOR" val="541"/>
  <p:tag name="TRANSPARENCY" val="True"/>
  <p:tag name="FILENAME" val=""/>
  <p:tag name="LATEXENGINEID" val="0"/>
  <p:tag name="TEMPFOLDER" val="c:\temp\"/>
  <p:tag name="LATEXFORMHEIGHT" val="310"/>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39.7076"/>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y|\x)$&#10;&#10;&#10;\end{document}"/>
  <p:tag name="IGUANATEXSIZE" val="20"/>
  <p:tag name="IGUANATEXCURSOR" val="538"/>
  <p:tag name="TRANSPARENCY" val="True"/>
  <p:tag name="FILENAME" val=""/>
  <p:tag name="LATEXENGINEID" val="0"/>
  <p:tag name="TEMPFOLDER" val="c:\temp\"/>
  <p:tag name="LATEXFORMHEIGHT" val="310"/>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533.558"/>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s(\x^s,\y^s)=p^s(\y^s|\x^s)p^s(\x^s)$&#10;&#10;&#10;\end{document}"/>
  <p:tag name="IGUANATEXSIZE" val="20"/>
  <p:tag name="IGUANATEXCURSOR" val="563"/>
  <p:tag name="TRANSPARENCY" val="True"/>
  <p:tag name="FILENAME" val=""/>
  <p:tag name="LATEXENGINEID" val="0"/>
  <p:tag name="TEMPFOLDER" val="c:\temp\"/>
  <p:tag name="LATEXFORMHEIGHT" val="310"/>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458.568"/>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t(\x^t,\y^t)=p^t(\y^t|\x^t)p^t(\x^t)$&#10;&#10;&#10;\end{document}"/>
  <p:tag name="IGUANATEXSIZE" val="20"/>
  <p:tag name="IGUANATEXCURSOR" val="563"/>
  <p:tag name="TRANSPARENCY" val="True"/>
  <p:tag name="FILENAME" val=""/>
  <p:tag name="LATEXENGINEID" val="0"/>
  <p:tag name="TEMPFOLDER" val="c:\temp\"/>
  <p:tag name="LATEXFORMHEIGHT" val="310"/>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33.7083"/>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s(\x^s)$&#10;&#10;&#10;\end{document}"/>
  <p:tag name="IGUANATEXSIZE" val="20"/>
  <p:tag name="IGUANATEXCURSOR" val="535"/>
  <p:tag name="TRANSPARENCY" val="True"/>
  <p:tag name="FILENAME" val=""/>
  <p:tag name="LATEXENGINEID" val="0"/>
  <p:tag name="TEMPFOLDER" val="c:\temp\"/>
  <p:tag name="LATEXFORMHEIGHT" val="310"/>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314.9606"/>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t(\x^t)$&#10;&#10;&#10;\end{document}"/>
  <p:tag name="IGUANATEXSIZE" val="20"/>
  <p:tag name="IGUANATEXCURSOR" val="539"/>
  <p:tag name="TRANSPARENCY" val="True"/>
  <p:tag name="FILENAME" val=""/>
  <p:tag name="LATEXENGINEID" val="0"/>
  <p:tag name="TEMPFOLDER" val="c:\temp\"/>
  <p:tag name="LATEXFORMHEIGHT" val="310"/>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33.7083"/>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s(\x^s)$&#10;&#10;&#10;\end{document}"/>
  <p:tag name="IGUANATEXSIZE" val="20"/>
  <p:tag name="IGUANATEXCURSOR" val="535"/>
  <p:tag name="TRANSPARENCY" val="True"/>
  <p:tag name="FILENAME" val=""/>
  <p:tag name="LATEXENGINEID" val="0"/>
  <p:tag name="TEMPFOLDER" val="c:\temp\"/>
  <p:tag name="LATEXFORMHEIGHT" val="310"/>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79.415"/>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mathcal{S}=\{\x^s,\y^s\}$&#10;&#10;&#10;\end{document}"/>
  <p:tag name="IGUANATEXSIZE" val="20"/>
  <p:tag name="IGUANATEXCURSOR" val="555"/>
  <p:tag name="TRANSPARENCY" val="True"/>
  <p:tag name="FILENAME" val=""/>
  <p:tag name="LATEXENGINEID" val="0"/>
  <p:tag name="TEMPFOLDER" val="c:\temp\"/>
  <p:tag name="LATEXFORMHEIGHT" val="310"/>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314.9606"/>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t(\x^t)$&#10;&#10;&#10;\end{document}"/>
  <p:tag name="IGUANATEXSIZE" val="20"/>
  <p:tag name="IGUANATEXCURSOR" val="539"/>
  <p:tag name="TRANSPARENCY" val="True"/>
  <p:tag name="FILENAME" val=""/>
  <p:tag name="LATEXENGINEID" val="0"/>
  <p:tag name="TEMPFOLDER" val="c:\temp\"/>
  <p:tag name="LATEXFORMHEIGHT" val="310"/>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533.558"/>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s(\x^s,\y^s)=p^s(\y^s|\x^s)p^s(\x^s)$&#10;&#10;&#10;\end{document}"/>
  <p:tag name="IGUANATEXSIZE" val="20"/>
  <p:tag name="IGUANATEXCURSOR" val="563"/>
  <p:tag name="TRANSPARENCY" val="True"/>
  <p:tag name="FILENAME" val=""/>
  <p:tag name="LATEXENGINEID" val="0"/>
  <p:tag name="TEMPFOLDER" val="c:\temp\"/>
  <p:tag name="LATEXFORMHEIGHT" val="310"/>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458.568"/>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t(\x^t,\y^t)=p^t(\y^t|\x^t)p^t(\x^t)$&#10;&#10;&#10;\end{document}"/>
  <p:tag name="IGUANATEXSIZE" val="20"/>
  <p:tag name="IGUANATEXCURSOR" val="563"/>
  <p:tag name="TRANSPARENCY" val="True"/>
  <p:tag name="FILENAME" val=""/>
  <p:tag name="LATEXENGINEID" val="0"/>
  <p:tag name="TEMPFOLDER" val="c:\temp\"/>
  <p:tag name="LATEXFORMHEIGHT" val="310"/>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8.6877"/>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s(\y^s|\x^s)$&#10;&#10;&#10;\end{document}"/>
  <p:tag name="IGUANATEXSIZE" val="20"/>
  <p:tag name="IGUANATEXCURSOR" val="544"/>
  <p:tag name="TRANSPARENCY" val="True"/>
  <p:tag name="FILENAME" val=""/>
  <p:tag name="LATEXENGINEID" val="0"/>
  <p:tag name="TEMPFOLDER" val="c:\temp\"/>
  <p:tag name="LATEXFORMHEIGHT" val="310"/>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70.9411"/>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t(\y^t|\x^t)$&#10;&#10;&#10;\end{document}"/>
  <p:tag name="IGUANATEXSIZE" val="20"/>
  <p:tag name="IGUANATEXCURSOR" val="544"/>
  <p:tag name="TRANSPARENCY" val="True"/>
  <p:tag name="FILENAME" val=""/>
  <p:tag name="LATEXENGINEID" val="0"/>
  <p:tag name="TEMPFOLDER" val="c:\temp\"/>
  <p:tag name="LATEXFORMHEIGHT" val="310"/>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8.6877"/>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s(\y^s|\x^s)$&#10;&#10;&#10;\end{document}"/>
  <p:tag name="IGUANATEXSIZE" val="20"/>
  <p:tag name="IGUANATEXCURSOR" val="544"/>
  <p:tag name="TRANSPARENCY" val="True"/>
  <p:tag name="FILENAME" val=""/>
  <p:tag name="LATEXENGINEID" val="0"/>
  <p:tag name="TEMPFOLDER" val="c:\temp\"/>
  <p:tag name="LATEXFORMHEIGHT" val="310"/>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70.9411"/>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t(\y^t|\x^t)$&#10;&#10;&#10;\end{document}"/>
  <p:tag name="IGUANATEXSIZE" val="20"/>
  <p:tag name="IGUANATEXCURSOR" val="544"/>
  <p:tag name="TRANSPARENCY" val="True"/>
  <p:tag name="FILENAME" val=""/>
  <p:tag name="LATEXENGINEID" val="0"/>
  <p:tag name="TEMPFOLDER" val="c:\temp\"/>
  <p:tag name="LATEXFORMHEIGHT" val="310"/>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673.4158"/>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mathcal{T}=\{\x^t,\y^t\}$&#10;&#10;&#10;\end{document}"/>
  <p:tag name="IGUANATEXSIZE" val="20"/>
  <p:tag name="IGUANATEXCURSOR" val="554"/>
  <p:tag name="TRANSPARENCY" val="True"/>
  <p:tag name="FILENAME" val=""/>
  <p:tag name="LATEXENGINEID" val="0"/>
  <p:tag name="TEMPFOLDER" val="c:\temp\"/>
  <p:tag name="LATEXFORMHEIGHT" val="310"/>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8.6877"/>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s(\y^s|\x^s)$&#10;&#10;&#10;\end{document}"/>
  <p:tag name="IGUANATEXSIZE" val="20"/>
  <p:tag name="IGUANATEXCURSOR" val="544"/>
  <p:tag name="TRANSPARENCY" val="True"/>
  <p:tag name="FILENAME" val=""/>
  <p:tag name="LATEXENGINEID" val="0"/>
  <p:tag name="TEMPFOLDER" val="c:\temp\"/>
  <p:tag name="LATEXFORMHEIGHT" val="310"/>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479.9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p^s(\y^t|\x^t)$&#10;&#10;&#10;\end{document}"/>
  <p:tag name="IGUANATEXSIZE" val="20"/>
  <p:tag name="IGUANATEXCURSOR" val="544"/>
  <p:tag name="TRANSPARENCY" val="True"/>
  <p:tag name="FILENAME" val=""/>
  <p:tag name="LATEXENGINEID" val="0"/>
  <p:tag name="TEMPFOLDER" val="c:\temp\"/>
  <p:tag name="LATEXFORMHEIGHT" val="310"/>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59.99252"/>
  <p:tag name="ORIGINALWIDTH" val="60.74244"/>
  <p:tag name="LATEXADDIN" val="\documentclass{article}&#10;\usepackage{amsmath}&#10;\usepackage{amsfonts}&#10;\usepackage{amssymb}&#10;\usepackage{xcolor}&#10;\usepackage{bm}&#10;\usepackage{etoolbox}&#10;\usepackage{mathtools}&#10;\pagestyle{empty}&#10;\begin{document}&#10;&#10;\newcommand{\MyMapTemplateNoPrefix}[3]{\expandafter#1\csname#3\endcsname{#2{#3}}}&#10;\forcsvlist{\MyMapTemplateNoPrefix {\def} {\mathbf}} {0, 1, a, b, c, d, e, f, g, h, i, j, k, l, m, n, o, p, q, r, u, v, w, x, y, z} &#10;\forcsvlist{\MyMapTemplateNoPrefix {\def} {\mathbf}} {A,B,C,D,E,F,G,H,I,J,K,L,M,N,O,P,Q,R,S,T,U,V,W,X,Y,Z}  &#10;&#10;$\times$&#10;&#10;&#10;\end{document}"/>
  <p:tag name="IGUANATEXSIZE" val="30"/>
  <p:tag name="IGUANATEXCURSOR" val="537"/>
  <p:tag name="TRANSPARENCY" val="True"/>
  <p:tag name="FILENAME" val=""/>
  <p:tag name="LATEXENGINEID" val="0"/>
  <p:tag name="TEMPFOLDER" val="c:\temp\"/>
  <p:tag name="LATEXFORMHEIGHT" val="310"/>
  <p:tag name="LATEXFORMWIDTH" val="384"/>
  <p:tag name="LATEXFORMWRAP" val="True"/>
  <p:tag name="BITMAPVECTOR" val="0"/>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dirty="0" err="1" smtClean="0"/>
        </a:defPPr>
      </a:lstStyle>
    </a:tx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3715</TotalTime>
  <Words>1009</Words>
  <Application>Microsoft Office PowerPoint</Application>
  <PresentationFormat>On-screen Show (4:3)</PresentationFormat>
  <Paragraphs>251</Paragraphs>
  <Slides>35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MS PGothic</vt:lpstr>
      <vt:lpstr>等线</vt:lpstr>
      <vt:lpstr>宋体</vt:lpstr>
      <vt:lpstr>Arial</vt:lpstr>
      <vt:lpstr>Calibri</vt:lpstr>
      <vt:lpstr>Times New Roman</vt:lpstr>
      <vt:lpstr>Wingdings</vt:lpstr>
      <vt:lpstr>2016-VI主题-蓝</vt:lpstr>
      <vt:lpstr>Principles of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Windows 用户</cp:lastModifiedBy>
  <cp:revision>645</cp:revision>
  <dcterms:created xsi:type="dcterms:W3CDTF">2016-04-20T02:59:17Z</dcterms:created>
  <dcterms:modified xsi:type="dcterms:W3CDTF">2019-04-18T08:59:43Z</dcterms:modified>
</cp:coreProperties>
</file>